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4"/>
  </p:notesMasterIdLst>
  <p:sldIdLst>
    <p:sldId id="326" r:id="rId2"/>
    <p:sldId id="333" r:id="rId3"/>
    <p:sldId id="406" r:id="rId4"/>
    <p:sldId id="407" r:id="rId5"/>
    <p:sldId id="408" r:id="rId6"/>
    <p:sldId id="332" r:id="rId7"/>
    <p:sldId id="402" r:id="rId8"/>
    <p:sldId id="409" r:id="rId9"/>
    <p:sldId id="403" r:id="rId10"/>
    <p:sldId id="405" r:id="rId11"/>
    <p:sldId id="353" r:id="rId12"/>
    <p:sldId id="360" r:id="rId13"/>
    <p:sldId id="363" r:id="rId14"/>
    <p:sldId id="375" r:id="rId15"/>
    <p:sldId id="376" r:id="rId16"/>
    <p:sldId id="377" r:id="rId17"/>
    <p:sldId id="378" r:id="rId18"/>
    <p:sldId id="379" r:id="rId19"/>
    <p:sldId id="380" r:id="rId20"/>
    <p:sldId id="382" r:id="rId21"/>
    <p:sldId id="383" r:id="rId22"/>
    <p:sldId id="38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182734"/>
    <a:srgbClr val="365876"/>
    <a:srgbClr val="E2E2E2"/>
    <a:srgbClr val="5484B1"/>
    <a:srgbClr val="B55353"/>
    <a:srgbClr val="3C5D88"/>
    <a:srgbClr val="517BB3"/>
    <a:srgbClr val="439CAD"/>
    <a:srgbClr val="95B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01" autoAdjust="0"/>
    <p:restoredTop sz="45169" autoAdjust="0"/>
  </p:normalViewPr>
  <p:slideViewPr>
    <p:cSldViewPr snapToGrid="0">
      <p:cViewPr varScale="1">
        <p:scale>
          <a:sx n="67" d="100"/>
          <a:sy n="67" d="100"/>
        </p:scale>
        <p:origin x="3424" y="168"/>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ivetran.com/blog/analyst-surve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2E2E2E"/>
                </a:solidFill>
                <a:effectLst/>
                <a:latin typeface="-apple-system"/>
              </a:rPr>
              <a:t>异构数据库之间的数据同步或备份 </a:t>
            </a:r>
            <a:r>
              <a:rPr lang="en-US" altLang="zh-CN" b="0" i="0" dirty="0">
                <a:solidFill>
                  <a:srgbClr val="2E2E2E"/>
                </a:solidFill>
                <a:effectLst/>
                <a:latin typeface="-apple-system"/>
              </a:rPr>
              <a:t>/ </a:t>
            </a:r>
            <a:r>
              <a:rPr lang="zh-CN" altLang="en-US" b="0" i="0" dirty="0">
                <a:solidFill>
                  <a:srgbClr val="2E2E2E"/>
                </a:solidFill>
                <a:effectLst/>
                <a:latin typeface="-apple-system"/>
              </a:rPr>
              <a:t>建立数据分析计算平台</a:t>
            </a:r>
          </a:p>
          <a:p>
            <a:pPr algn="l"/>
            <a:r>
              <a:rPr lang="zh-CN" altLang="en-US" b="0" i="0" dirty="0">
                <a:solidFill>
                  <a:srgbClr val="333333"/>
                </a:solidFill>
                <a:effectLst/>
                <a:latin typeface="-apple-system"/>
              </a:rPr>
              <a:t>在 </a:t>
            </a:r>
            <a:r>
              <a:rPr lang="en" altLang="zh-CN" b="0" i="0" dirty="0">
                <a:solidFill>
                  <a:srgbClr val="333333"/>
                </a:solidFill>
                <a:effectLst/>
                <a:latin typeface="-apple-system"/>
              </a:rPr>
              <a:t>MySQL</a:t>
            </a:r>
            <a:r>
              <a:rPr lang="zh-CN" altLang="en" b="0" i="0" dirty="0">
                <a:solidFill>
                  <a:srgbClr val="333333"/>
                </a:solidFill>
                <a:effectLst/>
                <a:latin typeface="-apple-system"/>
              </a:rPr>
              <a:t>，</a:t>
            </a:r>
            <a:r>
              <a:rPr lang="en" altLang="zh-CN" b="0" i="0" dirty="0">
                <a:solidFill>
                  <a:srgbClr val="333333"/>
                </a:solidFill>
                <a:effectLst/>
                <a:latin typeface="-apple-system"/>
              </a:rPr>
              <a:t>PostgreSQL</a:t>
            </a:r>
            <a:r>
              <a:rPr lang="zh-CN" altLang="en" b="0" i="0" dirty="0">
                <a:solidFill>
                  <a:srgbClr val="333333"/>
                </a:solidFill>
                <a:effectLst/>
                <a:latin typeface="-apple-system"/>
              </a:rPr>
              <a:t>，</a:t>
            </a:r>
            <a:r>
              <a:rPr lang="en" altLang="zh-CN" b="0" i="0" dirty="0">
                <a:solidFill>
                  <a:srgbClr val="333333"/>
                </a:solidFill>
                <a:effectLst/>
                <a:latin typeface="-apple-system"/>
              </a:rPr>
              <a:t>MongoDB </a:t>
            </a:r>
            <a:r>
              <a:rPr lang="zh-CN" altLang="en-US" b="0" i="0" dirty="0">
                <a:solidFill>
                  <a:srgbClr val="333333"/>
                </a:solidFill>
                <a:effectLst/>
                <a:latin typeface="-apple-system"/>
              </a:rPr>
              <a:t>等等数据库之间互相同步数据，或者把这些数据库的数据同步到 </a:t>
            </a:r>
            <a:r>
              <a:rPr lang="en" altLang="zh-CN" b="0" i="0" dirty="0">
                <a:solidFill>
                  <a:srgbClr val="333333"/>
                </a:solidFill>
                <a:effectLst/>
                <a:latin typeface="-apple-system"/>
              </a:rPr>
              <a:t>Elasticsearch </a:t>
            </a:r>
            <a:r>
              <a:rPr lang="zh-CN" altLang="en-US" b="0" i="0" dirty="0">
                <a:solidFill>
                  <a:srgbClr val="333333"/>
                </a:solidFill>
                <a:effectLst/>
                <a:latin typeface="-apple-system"/>
              </a:rPr>
              <a:t>里以供全文搜索，当然也可以基于 </a:t>
            </a:r>
            <a:r>
              <a:rPr lang="en" altLang="zh-CN" b="0" i="0" dirty="0">
                <a:solidFill>
                  <a:srgbClr val="333333"/>
                </a:solidFill>
                <a:effectLst/>
                <a:latin typeface="-apple-system"/>
              </a:rPr>
              <a:t>CDC </a:t>
            </a:r>
            <a:r>
              <a:rPr lang="zh-CN" altLang="en-US" b="0" i="0" dirty="0">
                <a:solidFill>
                  <a:srgbClr val="333333"/>
                </a:solidFill>
                <a:effectLst/>
                <a:latin typeface="-apple-system"/>
              </a:rPr>
              <a:t>对数据库进行备份。而数据分析系统可以通过订阅感兴趣的数据表的变更，来获取所需要的分析数据进行处理，不需要把分析流程嵌入到已有系统中，以实现解耦。</a:t>
            </a:r>
            <a:endParaRPr lang="en-US" altLang="zh-CN" b="0" i="0" dirty="0">
              <a:solidFill>
                <a:srgbClr val="333333"/>
              </a:solidFill>
              <a:effectLst/>
              <a:latin typeface="-apple-system"/>
            </a:endParaRPr>
          </a:p>
          <a:p>
            <a:pPr algn="l"/>
            <a:endParaRPr lang="zh-CN" altLang="en-US" b="0" i="0" dirty="0">
              <a:solidFill>
                <a:srgbClr val="333333"/>
              </a:solidFill>
              <a:effectLst/>
              <a:latin typeface="-apple-system"/>
            </a:endParaRPr>
          </a:p>
          <a:p>
            <a:pPr algn="l"/>
            <a:r>
              <a:rPr lang="zh-CN" altLang="en-US" b="0" i="0" dirty="0">
                <a:solidFill>
                  <a:srgbClr val="2E2E2E"/>
                </a:solidFill>
                <a:effectLst/>
                <a:latin typeface="-apple-system"/>
              </a:rPr>
              <a:t>微服务之间共享数据状态</a:t>
            </a:r>
          </a:p>
          <a:p>
            <a:pPr algn="l"/>
            <a:r>
              <a:rPr lang="zh-CN" altLang="en-US" b="0" i="0" dirty="0">
                <a:solidFill>
                  <a:srgbClr val="333333"/>
                </a:solidFill>
                <a:effectLst/>
                <a:latin typeface="-apple-system"/>
              </a:rPr>
              <a:t>在微服务大行其道的今日，微服务之间信息共享一直比较复杂，</a:t>
            </a:r>
            <a:r>
              <a:rPr lang="en" altLang="zh-CN" b="0" i="0" dirty="0">
                <a:solidFill>
                  <a:srgbClr val="333333"/>
                </a:solidFill>
                <a:effectLst/>
                <a:latin typeface="-apple-system"/>
              </a:rPr>
              <a:t>CDC </a:t>
            </a:r>
            <a:r>
              <a:rPr lang="zh-CN" altLang="en-US" b="0" i="0" dirty="0">
                <a:solidFill>
                  <a:srgbClr val="333333"/>
                </a:solidFill>
                <a:effectLst/>
                <a:latin typeface="-apple-system"/>
              </a:rPr>
              <a:t>也是一种可能的解决方案，微服务可以通过 </a:t>
            </a:r>
            <a:r>
              <a:rPr lang="en" altLang="zh-CN" b="0" i="0" dirty="0">
                <a:solidFill>
                  <a:srgbClr val="333333"/>
                </a:solidFill>
                <a:effectLst/>
                <a:latin typeface="-apple-system"/>
              </a:rPr>
              <a:t>CDC </a:t>
            </a:r>
            <a:r>
              <a:rPr lang="zh-CN" altLang="en-US" b="0" i="0" dirty="0">
                <a:solidFill>
                  <a:srgbClr val="333333"/>
                </a:solidFill>
                <a:effectLst/>
                <a:latin typeface="-apple-system"/>
              </a:rPr>
              <a:t>来获取其他微服务数据库的变更，从而获取数据的状态更新，执行自己相应的逻辑。</a:t>
            </a:r>
            <a:endParaRPr lang="en-US" altLang="zh-CN" b="0" i="0" dirty="0">
              <a:solidFill>
                <a:srgbClr val="333333"/>
              </a:solidFill>
              <a:effectLst/>
              <a:latin typeface="-apple-system"/>
            </a:endParaRPr>
          </a:p>
          <a:p>
            <a:pPr algn="l"/>
            <a:endParaRPr lang="zh-CN" altLang="en-US" b="0" i="0" dirty="0">
              <a:solidFill>
                <a:srgbClr val="333333"/>
              </a:solidFill>
              <a:effectLst/>
              <a:latin typeface="-apple-system"/>
            </a:endParaRPr>
          </a:p>
          <a:p>
            <a:pPr algn="l"/>
            <a:r>
              <a:rPr lang="en" altLang="zh-CN" b="0" i="0" dirty="0">
                <a:solidFill>
                  <a:srgbClr val="2E2E2E"/>
                </a:solidFill>
                <a:effectLst/>
                <a:latin typeface="-apple-system"/>
              </a:rPr>
              <a:t>CQRS </a:t>
            </a:r>
            <a:r>
              <a:rPr lang="zh-CN" altLang="en-US" b="0" i="0" dirty="0">
                <a:solidFill>
                  <a:srgbClr val="2E2E2E"/>
                </a:solidFill>
                <a:effectLst/>
                <a:latin typeface="-apple-system"/>
              </a:rPr>
              <a:t>的 </a:t>
            </a:r>
            <a:r>
              <a:rPr lang="en" altLang="zh-CN" b="0" i="0" dirty="0">
                <a:solidFill>
                  <a:srgbClr val="2E2E2E"/>
                </a:solidFill>
                <a:effectLst/>
                <a:latin typeface="-apple-system"/>
              </a:rPr>
              <a:t>Query </a:t>
            </a:r>
            <a:r>
              <a:rPr lang="zh-CN" altLang="en-US" b="0" i="0" dirty="0">
                <a:solidFill>
                  <a:srgbClr val="2E2E2E"/>
                </a:solidFill>
                <a:effectLst/>
                <a:latin typeface="-apple-system"/>
              </a:rPr>
              <a:t>视图更新</a:t>
            </a:r>
            <a:endParaRPr lang="en-US" altLang="zh-CN" b="0" i="0" dirty="0">
              <a:solidFill>
                <a:srgbClr val="2E2E2E"/>
              </a:solidFill>
              <a:effectLst/>
              <a:latin typeface="-apple-system"/>
            </a:endParaRPr>
          </a:p>
          <a:p>
            <a:pPr algn="l"/>
            <a:r>
              <a:rPr lang="en" altLang="zh-CN" b="0" i="0" dirty="0">
                <a:solidFill>
                  <a:srgbClr val="333333"/>
                </a:solidFill>
                <a:effectLst/>
                <a:latin typeface="-apple-system"/>
              </a:rPr>
              <a:t>CQRS</a:t>
            </a:r>
            <a:r>
              <a:rPr lang="zh-CN" altLang="en" b="0" i="0" dirty="0">
                <a:solidFill>
                  <a:srgbClr val="333333"/>
                </a:solidFill>
                <a:effectLst/>
                <a:latin typeface="-apple-system"/>
              </a:rPr>
              <a:t>设计</a:t>
            </a:r>
            <a:r>
              <a:rPr lang="zh-CN" altLang="en-US" b="0" i="0" dirty="0">
                <a:solidFill>
                  <a:srgbClr val="333333"/>
                </a:solidFill>
                <a:effectLst/>
                <a:latin typeface="-apple-system"/>
              </a:rPr>
              <a:t>中通常会使用两个不同的存储实例去支持业务的查询与变更操作。由于使用了两个存储，为了保证数据的一致性，我们可以使用分布式事务去保证数据的强一致性，它的代价是会影响到</a:t>
            </a:r>
            <a:r>
              <a:rPr lang="zh-CN" altLang="en-US" b="0" i="0" dirty="0">
                <a:solidFill>
                  <a:srgbClr val="4D4D4D"/>
                </a:solidFill>
                <a:effectLst/>
                <a:latin typeface="-apple-system"/>
              </a:rPr>
              <a:t>可用性、</a:t>
            </a:r>
            <a:r>
              <a:rPr lang="zh-CN" altLang="en-US" b="0" i="0" dirty="0">
                <a:solidFill>
                  <a:srgbClr val="333333"/>
                </a:solidFill>
                <a:effectLst/>
                <a:latin typeface="-apple-system"/>
              </a:rPr>
              <a:t>性能和扩展性。我们也可以使用</a:t>
            </a:r>
            <a:r>
              <a:rPr lang="en-US" altLang="zh-CN" b="0" i="0" dirty="0">
                <a:solidFill>
                  <a:srgbClr val="333333"/>
                </a:solidFill>
                <a:effectLst/>
                <a:latin typeface="-apple-system"/>
              </a:rPr>
              <a:t>CDC</a:t>
            </a:r>
            <a:r>
              <a:rPr lang="zh-CN" altLang="en-US" b="0" i="0" dirty="0">
                <a:solidFill>
                  <a:srgbClr val="333333"/>
                </a:solidFill>
                <a:effectLst/>
                <a:latin typeface="-apple-system"/>
              </a:rPr>
              <a:t>去保证数据的最终一致性，它有更好的性能和扩展性，代价是数据有延迟，目前业界已将延迟保证在毫秒</a:t>
            </a:r>
            <a:r>
              <a:rPr lang="zh-CN" altLang="en-US" b="0" i="0">
                <a:solidFill>
                  <a:srgbClr val="333333"/>
                </a:solidFill>
                <a:effectLst/>
                <a:latin typeface="-apple-system"/>
              </a:rPr>
              <a:t>级别。</a:t>
            </a:r>
            <a:endParaRPr lang="en-US" altLang="zh-CN" b="0" i="0" dirty="0">
              <a:solidFill>
                <a:srgbClr val="333333"/>
              </a:solidFill>
              <a:effectLst/>
              <a:latin typeface="-apple-system"/>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496243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The previous examples are cases regarding a small number of tables, but in real business service development, we usually need to synchronize thousands of tables, which may be divided into databases and tables at the same time; </a:t>
            </a:r>
          </a:p>
          <a:p>
            <a:pPr algn="l"/>
            <a:r>
              <a:rPr lang="en" altLang="zh-CN" b="0" i="0" u="none" strike="noStrike" dirty="0">
                <a:solidFill>
                  <a:srgbClr val="34495E"/>
                </a:solidFill>
                <a:effectLst/>
                <a:latin typeface="Ubuntu" panose="020B0504030602030204" pitchFamily="34" charset="0"/>
              </a:rPr>
              <a:t>The status quo is that we need to configure each table, a large number of table synchronization takes a lot of time for users, and it is prone to problems such as field mapping errors, which is difficult to maintain.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691005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The previous examples are cases regarding a small number of tables, but in real business service development, we usually need to synchronize thousands of tables, which may be divided into databases and tables at the same time; </a:t>
            </a:r>
          </a:p>
          <a:p>
            <a:pPr algn="l"/>
            <a:r>
              <a:rPr lang="en" altLang="zh-CN" b="0" i="0" u="none" strike="noStrike" dirty="0">
                <a:solidFill>
                  <a:srgbClr val="34495E"/>
                </a:solidFill>
                <a:effectLst/>
                <a:latin typeface="Ubuntu" panose="020B0504030602030204" pitchFamily="34" charset="0"/>
              </a:rPr>
              <a:t>The status quo is that we need to configure each table, a large number of table synchronization takes a lot of time for users, and it is prone to problems such as field mapping errors, which is difficult to maintain.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405445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Besides, according to the research report of </a:t>
            </a:r>
            <a:r>
              <a:rPr lang="en" altLang="zh-CN" b="1" i="0" u="none" strike="noStrike" dirty="0">
                <a:solidFill>
                  <a:srgbClr val="42B983"/>
                </a:solidFill>
                <a:effectLst/>
                <a:latin typeface="Ubuntu" panose="020B0504030602030204" pitchFamily="34" charset="0"/>
                <a:hlinkClick r:id="rId3"/>
              </a:rPr>
              <a:t>fivetran</a:t>
            </a:r>
            <a:r>
              <a:rPr lang="en" altLang="zh-CN" b="0" i="0" u="none" strike="noStrike" dirty="0">
                <a:solidFill>
                  <a:srgbClr val="34495E"/>
                </a:solidFill>
                <a:effectLst/>
                <a:latin typeface="Ubuntu" panose="020B0504030602030204" pitchFamily="34" charset="0"/>
              </a:rPr>
              <a:t>, 60% of the company's schema will change every month, and 30% will change every week.</a:t>
            </a:r>
          </a:p>
          <a:p>
            <a:pPr algn="l"/>
            <a:r>
              <a:rPr lang="en" altLang="zh-CN" b="0" i="0" u="none" strike="noStrike" dirty="0">
                <a:solidFill>
                  <a:srgbClr val="34495E"/>
                </a:solidFill>
                <a:effectLst/>
                <a:latin typeface="Ubuntu" panose="020B0504030602030204" pitchFamily="34" charset="0"/>
              </a:rPr>
              <a:t>However, none of the existing engines supports Schema Evolution. After changing the Schema each time, the user needs to reconfigure the entire link, which makes the maintenance of the job very cumbersome.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657824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solidFill>
                  <a:srgbClr val="34495E"/>
                </a:solidFill>
                <a:effectLst/>
                <a:latin typeface="Ubuntu" panose="020B0504030602030204" pitchFamily="34" charset="0"/>
              </a:rPr>
              <a:t>If our Source or Sink is of JDBC type, since the existing engine only supports one or more links per table, when there are many tables to be synchronized, more link resources will be occupied, which will bring a great burden to the database server. </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2102292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13645162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grpSp>
        <p:nvGrpSpPr>
          <p:cNvPr id="2" name="组合 1"/>
          <p:cNvGrpSpPr/>
          <p:nvPr userDrawn="1"/>
        </p:nvGrpSpPr>
        <p:grpSpPr>
          <a:xfrm>
            <a:off x="0" y="735981"/>
            <a:ext cx="10578954" cy="6123144"/>
            <a:chOff x="-942" y="-1080061"/>
            <a:chExt cx="13717917" cy="7939991"/>
          </a:xfrm>
        </p:grpSpPr>
        <p:sp>
          <p:nvSpPr>
            <p:cNvPr id="16" name="Freeform 5"/>
            <p:cNvSpPr/>
            <p:nvPr userDrawn="1"/>
          </p:nvSpPr>
          <p:spPr bwMode="auto">
            <a:xfrm>
              <a:off x="3176" y="1143000"/>
              <a:ext cx="7939088" cy="5713413"/>
            </a:xfrm>
            <a:custGeom>
              <a:avLst/>
              <a:gdLst>
                <a:gd name="T0" fmla="*/ 3533 w 5001"/>
                <a:gd name="T1" fmla="*/ 712 h 3599"/>
                <a:gd name="T2" fmla="*/ 2821 w 5001"/>
                <a:gd name="T3" fmla="*/ 0 h 3599"/>
                <a:gd name="T4" fmla="*/ 0 w 5001"/>
                <a:gd name="T5" fmla="*/ 2326 h 3599"/>
                <a:gd name="T6" fmla="*/ 0 w 5001"/>
                <a:gd name="T7" fmla="*/ 3599 h 3599"/>
                <a:gd name="T8" fmla="*/ 5001 w 5001"/>
                <a:gd name="T9" fmla="*/ 3599 h 3599"/>
                <a:gd name="T10" fmla="*/ 2719 w 5001"/>
                <a:gd name="T11" fmla="*/ 2405 h 3599"/>
                <a:gd name="T12" fmla="*/ 4263 w 5001"/>
                <a:gd name="T13" fmla="*/ 1455 h 3599"/>
                <a:gd name="T14" fmla="*/ 3533 w 5001"/>
                <a:gd name="T15" fmla="*/ 712 h 35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1" h="3599">
                  <a:moveTo>
                    <a:pt x="3533" y="712"/>
                  </a:moveTo>
                  <a:lnTo>
                    <a:pt x="2821" y="0"/>
                  </a:lnTo>
                  <a:lnTo>
                    <a:pt x="0" y="2326"/>
                  </a:lnTo>
                  <a:lnTo>
                    <a:pt x="0" y="3599"/>
                  </a:lnTo>
                  <a:lnTo>
                    <a:pt x="5001" y="3599"/>
                  </a:lnTo>
                  <a:lnTo>
                    <a:pt x="2719" y="2405"/>
                  </a:lnTo>
                  <a:lnTo>
                    <a:pt x="4263" y="1455"/>
                  </a:lnTo>
                  <a:lnTo>
                    <a:pt x="3533" y="712"/>
                  </a:lnTo>
                  <a:close/>
                </a:path>
              </a:pathLst>
            </a:custGeom>
            <a: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rcRect/>
              <a:stretch>
                <a:fillRect l="-37420" r="29428"/>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 name="Freeform 6"/>
            <p:cNvSpPr/>
            <p:nvPr userDrawn="1"/>
          </p:nvSpPr>
          <p:spPr bwMode="auto">
            <a:xfrm>
              <a:off x="3176" y="-1588"/>
              <a:ext cx="3348038" cy="5622925"/>
            </a:xfrm>
            <a:custGeom>
              <a:avLst/>
              <a:gdLst>
                <a:gd name="T0" fmla="*/ 0 w 2109"/>
                <a:gd name="T1" fmla="*/ 3542 h 3542"/>
                <a:gd name="T2" fmla="*/ 2109 w 2109"/>
                <a:gd name="T3" fmla="*/ 1433 h 3542"/>
                <a:gd name="T4" fmla="*/ 677 w 2109"/>
                <a:gd name="T5" fmla="*/ 0 h 3542"/>
                <a:gd name="T6" fmla="*/ 0 w 2109"/>
                <a:gd name="T7" fmla="*/ 0 h 3542"/>
                <a:gd name="T8" fmla="*/ 0 w 2109"/>
                <a:gd name="T9" fmla="*/ 3542 h 3542"/>
              </a:gdLst>
              <a:ahLst/>
              <a:cxnLst>
                <a:cxn ang="0">
                  <a:pos x="T0" y="T1"/>
                </a:cxn>
                <a:cxn ang="0">
                  <a:pos x="T2" y="T3"/>
                </a:cxn>
                <a:cxn ang="0">
                  <a:pos x="T4" y="T5"/>
                </a:cxn>
                <a:cxn ang="0">
                  <a:pos x="T6" y="T7"/>
                </a:cxn>
                <a:cxn ang="0">
                  <a:pos x="T8" y="T9"/>
                </a:cxn>
              </a:cxnLst>
              <a:rect l="0" t="0" r="r" b="b"/>
              <a:pathLst>
                <a:path w="2109" h="3542">
                  <a:moveTo>
                    <a:pt x="0" y="3542"/>
                  </a:moveTo>
                  <a:lnTo>
                    <a:pt x="2109" y="1433"/>
                  </a:lnTo>
                  <a:lnTo>
                    <a:pt x="677" y="0"/>
                  </a:lnTo>
                  <a:lnTo>
                    <a:pt x="0" y="0"/>
                  </a:lnTo>
                  <a:lnTo>
                    <a:pt x="0" y="3542"/>
                  </a:lnTo>
                  <a:close/>
                </a:path>
              </a:pathLst>
            </a:custGeom>
            <a:solidFill>
              <a:schemeClr val="accent1"/>
            </a:solidFill>
            <a:ln>
              <a:noFill/>
            </a:ln>
          </p:spPr>
          <p:txBody>
            <a:bodyPr vert="horz" wrap="square" lIns="91440" tIns="45720" rIns="91440" bIns="45720" numCol="1" anchor="t" anchorCtr="0" compatLnSpc="1"/>
            <a:lstStyle/>
            <a:p>
              <a:endParaRPr lang="zh-CN" altLang="en-US" dirty="0"/>
            </a:p>
          </p:txBody>
        </p:sp>
        <p:sp>
          <p:nvSpPr>
            <p:cNvPr id="7" name="Freeform 7"/>
            <p:cNvSpPr/>
            <p:nvPr userDrawn="1"/>
          </p:nvSpPr>
          <p:spPr bwMode="auto">
            <a:xfrm>
              <a:off x="2208213" y="12700"/>
              <a:ext cx="2260600" cy="2260600"/>
            </a:xfrm>
            <a:custGeom>
              <a:avLst/>
              <a:gdLst>
                <a:gd name="T0" fmla="*/ 712 w 1424"/>
                <a:gd name="T1" fmla="*/ 1424 h 1424"/>
                <a:gd name="T2" fmla="*/ 0 w 1424"/>
                <a:gd name="T3" fmla="*/ 712 h 1424"/>
                <a:gd name="T4" fmla="*/ 712 w 1424"/>
                <a:gd name="T5" fmla="*/ 0 h 1424"/>
                <a:gd name="T6" fmla="*/ 1424 w 1424"/>
                <a:gd name="T7" fmla="*/ 712 h 1424"/>
                <a:gd name="T8" fmla="*/ 712 w 1424"/>
                <a:gd name="T9" fmla="*/ 1424 h 1424"/>
              </a:gdLst>
              <a:ahLst/>
              <a:cxnLst>
                <a:cxn ang="0">
                  <a:pos x="T0" y="T1"/>
                </a:cxn>
                <a:cxn ang="0">
                  <a:pos x="T2" y="T3"/>
                </a:cxn>
                <a:cxn ang="0">
                  <a:pos x="T4" y="T5"/>
                </a:cxn>
                <a:cxn ang="0">
                  <a:pos x="T6" y="T7"/>
                </a:cxn>
                <a:cxn ang="0">
                  <a:pos x="T8" y="T9"/>
                </a:cxn>
              </a:cxnLst>
              <a:rect l="0" t="0" r="r" b="b"/>
              <a:pathLst>
                <a:path w="1424" h="1424">
                  <a:moveTo>
                    <a:pt x="712" y="1424"/>
                  </a:moveTo>
                  <a:lnTo>
                    <a:pt x="0" y="712"/>
                  </a:lnTo>
                  <a:lnTo>
                    <a:pt x="712" y="0"/>
                  </a:lnTo>
                  <a:lnTo>
                    <a:pt x="1424" y="712"/>
                  </a:lnTo>
                  <a:lnTo>
                    <a:pt x="712" y="1424"/>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 name="Freeform 8"/>
            <p:cNvSpPr/>
            <p:nvPr userDrawn="1"/>
          </p:nvSpPr>
          <p:spPr bwMode="auto">
            <a:xfrm>
              <a:off x="3289473" y="1141413"/>
              <a:ext cx="1193802" cy="2311400"/>
            </a:xfrm>
            <a:custGeom>
              <a:avLst/>
              <a:gdLst>
                <a:gd name="T0" fmla="*/ 740 w 740"/>
                <a:gd name="T1" fmla="*/ 1479 h 1479"/>
                <a:gd name="T2" fmla="*/ 0 w 740"/>
                <a:gd name="T3" fmla="*/ 739 h 1479"/>
                <a:gd name="T4" fmla="*/ 740 w 740"/>
                <a:gd name="T5" fmla="*/ 0 h 1479"/>
                <a:gd name="T6" fmla="*/ 740 w 740"/>
                <a:gd name="T7" fmla="*/ 1479 h 1479"/>
              </a:gdLst>
              <a:ahLst/>
              <a:cxnLst>
                <a:cxn ang="0">
                  <a:pos x="T0" y="T1"/>
                </a:cxn>
                <a:cxn ang="0">
                  <a:pos x="T2" y="T3"/>
                </a:cxn>
                <a:cxn ang="0">
                  <a:pos x="T4" y="T5"/>
                </a:cxn>
                <a:cxn ang="0">
                  <a:pos x="T6" y="T7"/>
                </a:cxn>
              </a:cxnLst>
              <a:rect l="0" t="0" r="r" b="b"/>
              <a:pathLst>
                <a:path w="740" h="1479">
                  <a:moveTo>
                    <a:pt x="740" y="1479"/>
                  </a:moveTo>
                  <a:lnTo>
                    <a:pt x="0" y="739"/>
                  </a:lnTo>
                  <a:lnTo>
                    <a:pt x="740" y="0"/>
                  </a:lnTo>
                  <a:lnTo>
                    <a:pt x="740" y="147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 name="Freeform 9"/>
            <p:cNvSpPr/>
            <p:nvPr userDrawn="1"/>
          </p:nvSpPr>
          <p:spPr bwMode="auto">
            <a:xfrm>
              <a:off x="4442558" y="3452812"/>
              <a:ext cx="2333625" cy="1166813"/>
            </a:xfrm>
            <a:custGeom>
              <a:avLst/>
              <a:gdLst>
                <a:gd name="T0" fmla="*/ 1470 w 1470"/>
                <a:gd name="T1" fmla="*/ 0 h 735"/>
                <a:gd name="T2" fmla="*/ 735 w 1470"/>
                <a:gd name="T3" fmla="*/ 735 h 735"/>
                <a:gd name="T4" fmla="*/ 0 w 1470"/>
                <a:gd name="T5" fmla="*/ 0 h 735"/>
                <a:gd name="T6" fmla="*/ 1470 w 1470"/>
                <a:gd name="T7" fmla="*/ 0 h 735"/>
              </a:gdLst>
              <a:ahLst/>
              <a:cxnLst>
                <a:cxn ang="0">
                  <a:pos x="T0" y="T1"/>
                </a:cxn>
                <a:cxn ang="0">
                  <a:pos x="T2" y="T3"/>
                </a:cxn>
                <a:cxn ang="0">
                  <a:pos x="T4" y="T5"/>
                </a:cxn>
                <a:cxn ang="0">
                  <a:pos x="T6" y="T7"/>
                </a:cxn>
              </a:cxnLst>
              <a:rect l="0" t="0" r="r" b="b"/>
              <a:pathLst>
                <a:path w="1470" h="735">
                  <a:moveTo>
                    <a:pt x="1470" y="0"/>
                  </a:moveTo>
                  <a:lnTo>
                    <a:pt x="735" y="735"/>
                  </a:lnTo>
                  <a:lnTo>
                    <a:pt x="0" y="0"/>
                  </a:lnTo>
                  <a:lnTo>
                    <a:pt x="1470"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0" name="Freeform 10"/>
            <p:cNvSpPr/>
            <p:nvPr userDrawn="1"/>
          </p:nvSpPr>
          <p:spPr bwMode="auto">
            <a:xfrm>
              <a:off x="3289473" y="3452812"/>
              <a:ext cx="2332038" cy="1166813"/>
            </a:xfrm>
            <a:custGeom>
              <a:avLst/>
              <a:gdLst>
                <a:gd name="T0" fmla="*/ 0 w 1469"/>
                <a:gd name="T1" fmla="*/ 735 h 735"/>
                <a:gd name="T2" fmla="*/ 734 w 1469"/>
                <a:gd name="T3" fmla="*/ 0 h 735"/>
                <a:gd name="T4" fmla="*/ 1469 w 1469"/>
                <a:gd name="T5" fmla="*/ 735 h 735"/>
                <a:gd name="T6" fmla="*/ 0 w 1469"/>
                <a:gd name="T7" fmla="*/ 735 h 735"/>
              </a:gdLst>
              <a:ahLst/>
              <a:cxnLst>
                <a:cxn ang="0">
                  <a:pos x="T0" y="T1"/>
                </a:cxn>
                <a:cxn ang="0">
                  <a:pos x="T2" y="T3"/>
                </a:cxn>
                <a:cxn ang="0">
                  <a:pos x="T4" y="T5"/>
                </a:cxn>
                <a:cxn ang="0">
                  <a:pos x="T6" y="T7"/>
                </a:cxn>
              </a:cxnLst>
              <a:rect l="0" t="0" r="r" b="b"/>
              <a:pathLst>
                <a:path w="1469" h="735">
                  <a:moveTo>
                    <a:pt x="0" y="735"/>
                  </a:moveTo>
                  <a:lnTo>
                    <a:pt x="734" y="0"/>
                  </a:lnTo>
                  <a:lnTo>
                    <a:pt x="1469" y="735"/>
                  </a:lnTo>
                  <a:lnTo>
                    <a:pt x="0" y="73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11" name="Freeform 11"/>
            <p:cNvSpPr/>
            <p:nvPr userDrawn="1"/>
          </p:nvSpPr>
          <p:spPr bwMode="auto">
            <a:xfrm>
              <a:off x="3289473" y="4618038"/>
              <a:ext cx="2332038" cy="1168400"/>
            </a:xfrm>
            <a:custGeom>
              <a:avLst/>
              <a:gdLst>
                <a:gd name="T0" fmla="*/ 0 w 1469"/>
                <a:gd name="T1" fmla="*/ 0 h 736"/>
                <a:gd name="T2" fmla="*/ 734 w 1469"/>
                <a:gd name="T3" fmla="*/ 736 h 736"/>
                <a:gd name="T4" fmla="*/ 1469 w 1469"/>
                <a:gd name="T5" fmla="*/ 0 h 736"/>
                <a:gd name="T6" fmla="*/ 0 w 1469"/>
                <a:gd name="T7" fmla="*/ 0 h 736"/>
              </a:gdLst>
              <a:ahLst/>
              <a:cxnLst>
                <a:cxn ang="0">
                  <a:pos x="T0" y="T1"/>
                </a:cxn>
                <a:cxn ang="0">
                  <a:pos x="T2" y="T3"/>
                </a:cxn>
                <a:cxn ang="0">
                  <a:pos x="T4" y="T5"/>
                </a:cxn>
                <a:cxn ang="0">
                  <a:pos x="T6" y="T7"/>
                </a:cxn>
              </a:cxnLst>
              <a:rect l="0" t="0" r="r" b="b"/>
              <a:pathLst>
                <a:path w="1469" h="736">
                  <a:moveTo>
                    <a:pt x="0" y="0"/>
                  </a:moveTo>
                  <a:lnTo>
                    <a:pt x="734" y="736"/>
                  </a:lnTo>
                  <a:lnTo>
                    <a:pt x="1469" y="0"/>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4" name="Freeform 12"/>
            <p:cNvSpPr/>
            <p:nvPr userDrawn="1"/>
          </p:nvSpPr>
          <p:spPr bwMode="auto">
            <a:xfrm>
              <a:off x="4442558" y="5786438"/>
              <a:ext cx="7124485" cy="1069975"/>
            </a:xfrm>
            <a:custGeom>
              <a:avLst/>
              <a:gdLst>
                <a:gd name="T0" fmla="*/ 4133 w 4133"/>
                <a:gd name="T1" fmla="*/ 0 h 674"/>
                <a:gd name="T2" fmla="*/ 0 w 4133"/>
                <a:gd name="T3" fmla="*/ 0 h 674"/>
                <a:gd name="T4" fmla="*/ 674 w 4133"/>
                <a:gd name="T5" fmla="*/ 674 h 674"/>
                <a:gd name="T6" fmla="*/ 4133 w 4133"/>
                <a:gd name="T7" fmla="*/ 674 h 674"/>
                <a:gd name="T8" fmla="*/ 4133 w 4133"/>
                <a:gd name="T9" fmla="*/ 0 h 674"/>
              </a:gdLst>
              <a:ahLst/>
              <a:cxnLst>
                <a:cxn ang="0">
                  <a:pos x="T0" y="T1"/>
                </a:cxn>
                <a:cxn ang="0">
                  <a:pos x="T2" y="T3"/>
                </a:cxn>
                <a:cxn ang="0">
                  <a:pos x="T4" y="T5"/>
                </a:cxn>
                <a:cxn ang="0">
                  <a:pos x="T6" y="T7"/>
                </a:cxn>
                <a:cxn ang="0">
                  <a:pos x="T8" y="T9"/>
                </a:cxn>
              </a:cxnLst>
              <a:rect l="0" t="0" r="r" b="b"/>
              <a:pathLst>
                <a:path w="4133" h="674">
                  <a:moveTo>
                    <a:pt x="4133" y="0"/>
                  </a:moveTo>
                  <a:lnTo>
                    <a:pt x="0" y="0"/>
                  </a:lnTo>
                  <a:lnTo>
                    <a:pt x="674" y="674"/>
                  </a:lnTo>
                  <a:lnTo>
                    <a:pt x="4133" y="674"/>
                  </a:lnTo>
                  <a:lnTo>
                    <a:pt x="4133" y="0"/>
                  </a:lnTo>
                  <a:close/>
                </a:path>
              </a:pathLst>
            </a:custGeom>
            <a:solidFill>
              <a:schemeClr val="accent4"/>
            </a:solidFill>
            <a:ln>
              <a:noFill/>
            </a:ln>
          </p:spPr>
          <p:txBody>
            <a:bodyPr vert="horz" wrap="square" lIns="91440" tIns="45720" rIns="91440" bIns="45720" numCol="1" anchor="t" anchorCtr="0" compatLnSpc="1"/>
            <a:lstStyle/>
            <a:p>
              <a:endParaRPr lang="zh-CN" altLang="en-US" dirty="0"/>
            </a:p>
          </p:txBody>
        </p:sp>
        <p:sp>
          <p:nvSpPr>
            <p:cNvPr id="15" name="Freeform 13"/>
            <p:cNvSpPr/>
            <p:nvPr userDrawn="1"/>
          </p:nvSpPr>
          <p:spPr bwMode="auto">
            <a:xfrm>
              <a:off x="4442558" y="4618038"/>
              <a:ext cx="2333625" cy="1166813"/>
            </a:xfrm>
            <a:custGeom>
              <a:avLst/>
              <a:gdLst>
                <a:gd name="T0" fmla="*/ 1470 w 1470"/>
                <a:gd name="T1" fmla="*/ 735 h 735"/>
                <a:gd name="T2" fmla="*/ 735 w 1470"/>
                <a:gd name="T3" fmla="*/ 0 h 735"/>
                <a:gd name="T4" fmla="*/ 0 w 1470"/>
                <a:gd name="T5" fmla="*/ 735 h 735"/>
                <a:gd name="T6" fmla="*/ 1470 w 1470"/>
                <a:gd name="T7" fmla="*/ 735 h 735"/>
              </a:gdLst>
              <a:ahLst/>
              <a:cxnLst>
                <a:cxn ang="0">
                  <a:pos x="T0" y="T1"/>
                </a:cxn>
                <a:cxn ang="0">
                  <a:pos x="T2" y="T3"/>
                </a:cxn>
                <a:cxn ang="0">
                  <a:pos x="T4" y="T5"/>
                </a:cxn>
                <a:cxn ang="0">
                  <a:pos x="T6" y="T7"/>
                </a:cxn>
              </a:cxnLst>
              <a:rect l="0" t="0" r="r" b="b"/>
              <a:pathLst>
                <a:path w="1470" h="735">
                  <a:moveTo>
                    <a:pt x="1470" y="735"/>
                  </a:moveTo>
                  <a:lnTo>
                    <a:pt x="735" y="0"/>
                  </a:lnTo>
                  <a:lnTo>
                    <a:pt x="0" y="735"/>
                  </a:lnTo>
                  <a:lnTo>
                    <a:pt x="1470" y="73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7" name="Freeform 8"/>
            <p:cNvSpPr/>
            <p:nvPr userDrawn="1"/>
          </p:nvSpPr>
          <p:spPr bwMode="auto">
            <a:xfrm rot="10800000">
              <a:off x="-942" y="-1080061"/>
              <a:ext cx="1193802" cy="2385897"/>
            </a:xfrm>
            <a:custGeom>
              <a:avLst/>
              <a:gdLst>
                <a:gd name="T0" fmla="*/ 740 w 740"/>
                <a:gd name="T1" fmla="*/ 1479 h 1479"/>
                <a:gd name="T2" fmla="*/ 0 w 740"/>
                <a:gd name="T3" fmla="*/ 739 h 1479"/>
                <a:gd name="T4" fmla="*/ 740 w 740"/>
                <a:gd name="T5" fmla="*/ 0 h 1479"/>
                <a:gd name="T6" fmla="*/ 740 w 740"/>
                <a:gd name="T7" fmla="*/ 1479 h 1479"/>
              </a:gdLst>
              <a:ahLst/>
              <a:cxnLst>
                <a:cxn ang="0">
                  <a:pos x="T0" y="T1"/>
                </a:cxn>
                <a:cxn ang="0">
                  <a:pos x="T2" y="T3"/>
                </a:cxn>
                <a:cxn ang="0">
                  <a:pos x="T4" y="T5"/>
                </a:cxn>
                <a:cxn ang="0">
                  <a:pos x="T6" y="T7"/>
                </a:cxn>
              </a:cxnLst>
              <a:rect l="0" t="0" r="r" b="b"/>
              <a:pathLst>
                <a:path w="740" h="1479">
                  <a:moveTo>
                    <a:pt x="740" y="1479"/>
                  </a:moveTo>
                  <a:lnTo>
                    <a:pt x="0" y="739"/>
                  </a:lnTo>
                  <a:lnTo>
                    <a:pt x="740" y="0"/>
                  </a:lnTo>
                  <a:lnTo>
                    <a:pt x="740" y="147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8" name="Freeform 11"/>
            <p:cNvSpPr/>
            <p:nvPr userDrawn="1"/>
          </p:nvSpPr>
          <p:spPr bwMode="auto">
            <a:xfrm>
              <a:off x="10230264" y="5786438"/>
              <a:ext cx="2332038" cy="1073492"/>
            </a:xfrm>
            <a:custGeom>
              <a:avLst/>
              <a:gdLst>
                <a:gd name="T0" fmla="*/ 0 w 1469"/>
                <a:gd name="T1" fmla="*/ 0 h 736"/>
                <a:gd name="T2" fmla="*/ 734 w 1469"/>
                <a:gd name="T3" fmla="*/ 736 h 736"/>
                <a:gd name="T4" fmla="*/ 1469 w 1469"/>
                <a:gd name="T5" fmla="*/ 0 h 736"/>
                <a:gd name="T6" fmla="*/ 0 w 1469"/>
                <a:gd name="T7" fmla="*/ 0 h 736"/>
              </a:gdLst>
              <a:ahLst/>
              <a:cxnLst>
                <a:cxn ang="0">
                  <a:pos x="T0" y="T1"/>
                </a:cxn>
                <a:cxn ang="0">
                  <a:pos x="T2" y="T3"/>
                </a:cxn>
                <a:cxn ang="0">
                  <a:pos x="T4" y="T5"/>
                </a:cxn>
                <a:cxn ang="0">
                  <a:pos x="T6" y="T7"/>
                </a:cxn>
              </a:cxnLst>
              <a:rect l="0" t="0" r="r" b="b"/>
              <a:pathLst>
                <a:path w="1469" h="736">
                  <a:moveTo>
                    <a:pt x="0" y="0"/>
                  </a:moveTo>
                  <a:lnTo>
                    <a:pt x="734" y="736"/>
                  </a:lnTo>
                  <a:lnTo>
                    <a:pt x="1469" y="0"/>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9" name="Freeform 13"/>
            <p:cNvSpPr/>
            <p:nvPr userDrawn="1"/>
          </p:nvSpPr>
          <p:spPr bwMode="auto">
            <a:xfrm>
              <a:off x="11383350" y="5786438"/>
              <a:ext cx="2333625" cy="1072033"/>
            </a:xfrm>
            <a:custGeom>
              <a:avLst/>
              <a:gdLst>
                <a:gd name="T0" fmla="*/ 1470 w 1470"/>
                <a:gd name="T1" fmla="*/ 735 h 735"/>
                <a:gd name="T2" fmla="*/ 735 w 1470"/>
                <a:gd name="T3" fmla="*/ 0 h 735"/>
                <a:gd name="T4" fmla="*/ 0 w 1470"/>
                <a:gd name="T5" fmla="*/ 735 h 735"/>
                <a:gd name="T6" fmla="*/ 1470 w 1470"/>
                <a:gd name="T7" fmla="*/ 735 h 735"/>
              </a:gdLst>
              <a:ahLst/>
              <a:cxnLst>
                <a:cxn ang="0">
                  <a:pos x="T0" y="T1"/>
                </a:cxn>
                <a:cxn ang="0">
                  <a:pos x="T2" y="T3"/>
                </a:cxn>
                <a:cxn ang="0">
                  <a:pos x="T4" y="T5"/>
                </a:cxn>
                <a:cxn ang="0">
                  <a:pos x="T6" y="T7"/>
                </a:cxn>
              </a:cxnLst>
              <a:rect l="0" t="0" r="r" b="b"/>
              <a:pathLst>
                <a:path w="1470" h="735">
                  <a:moveTo>
                    <a:pt x="1470" y="735"/>
                  </a:moveTo>
                  <a:lnTo>
                    <a:pt x="735" y="0"/>
                  </a:lnTo>
                  <a:lnTo>
                    <a:pt x="0" y="735"/>
                  </a:lnTo>
                  <a:lnTo>
                    <a:pt x="1470" y="73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7121525" y="3177584"/>
            <a:ext cx="4398964"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7121525" y="1905001"/>
            <a:ext cx="4398964" cy="1272584"/>
          </a:xfrm>
          <a:prstGeom prst="rect">
            <a:avLst/>
          </a:prstGeo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7121525" y="4940892"/>
            <a:ext cx="439896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7121525" y="5237163"/>
            <a:ext cx="439896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grpSp>
        <p:nvGrpSpPr>
          <p:cNvPr id="20" name="组合 19"/>
          <p:cNvGrpSpPr/>
          <p:nvPr userDrawn="1"/>
        </p:nvGrpSpPr>
        <p:grpSpPr>
          <a:xfrm>
            <a:off x="10032100" y="153966"/>
            <a:ext cx="679261" cy="679261"/>
            <a:chOff x="10032100" y="153966"/>
            <a:chExt cx="679261" cy="679261"/>
          </a:xfrm>
        </p:grpSpPr>
        <p:sp>
          <p:nvSpPr>
            <p:cNvPr id="21" name="椭圆 20"/>
            <p:cNvSpPr/>
            <p:nvPr userDrawn="1"/>
          </p:nvSpPr>
          <p:spPr>
            <a:xfrm>
              <a:off x="10032100"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45746" y="177163"/>
              <a:ext cx="435751" cy="627489"/>
            </a:xfrm>
            <a:prstGeom prst="rect">
              <a:avLst/>
            </a:prstGeom>
          </p:spPr>
        </p:pic>
      </p:grpSp>
      <p:grpSp>
        <p:nvGrpSpPr>
          <p:cNvPr id="23" name="组合 22"/>
          <p:cNvGrpSpPr/>
          <p:nvPr userDrawn="1"/>
        </p:nvGrpSpPr>
        <p:grpSpPr>
          <a:xfrm>
            <a:off x="10841225" y="134917"/>
            <a:ext cx="679261" cy="777896"/>
            <a:chOff x="10841225" y="134917"/>
            <a:chExt cx="679261" cy="777896"/>
          </a:xfrm>
        </p:grpSpPr>
        <p:sp>
          <p:nvSpPr>
            <p:cNvPr id="24" name="椭圆 23"/>
            <p:cNvSpPr/>
            <p:nvPr userDrawn="1"/>
          </p:nvSpPr>
          <p:spPr>
            <a:xfrm>
              <a:off x="10841225"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69800" y="134917"/>
              <a:ext cx="622654" cy="777896"/>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6" name="Freeform 5"/>
          <p:cNvSpPr/>
          <p:nvPr userDrawn="1"/>
        </p:nvSpPr>
        <p:spPr bwMode="auto">
          <a:xfrm>
            <a:off x="0" y="1588"/>
            <a:ext cx="3433763" cy="6858000"/>
          </a:xfrm>
          <a:custGeom>
            <a:avLst/>
            <a:gdLst>
              <a:gd name="T0" fmla="*/ 0 w 2163"/>
              <a:gd name="T1" fmla="*/ 4320 h 4320"/>
              <a:gd name="T2" fmla="*/ 2163 w 2163"/>
              <a:gd name="T3" fmla="*/ 2160 h 4320"/>
              <a:gd name="T4" fmla="*/ 0 w 2163"/>
              <a:gd name="T5" fmla="*/ 0 h 4320"/>
              <a:gd name="T6" fmla="*/ 0 w 2163"/>
              <a:gd name="T7" fmla="*/ 406 h 4320"/>
              <a:gd name="T8" fmla="*/ 1757 w 2163"/>
              <a:gd name="T9" fmla="*/ 2160 h 4320"/>
              <a:gd name="T10" fmla="*/ 0 w 2163"/>
              <a:gd name="T11" fmla="*/ 3915 h 4320"/>
              <a:gd name="T12" fmla="*/ 0 w 2163"/>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163" h="4320">
                <a:moveTo>
                  <a:pt x="0" y="4320"/>
                </a:moveTo>
                <a:lnTo>
                  <a:pt x="2163" y="2160"/>
                </a:lnTo>
                <a:lnTo>
                  <a:pt x="0" y="0"/>
                </a:lnTo>
                <a:lnTo>
                  <a:pt x="0" y="406"/>
                </a:lnTo>
                <a:lnTo>
                  <a:pt x="1757" y="2160"/>
                </a:lnTo>
                <a:lnTo>
                  <a:pt x="0" y="3915"/>
                </a:lnTo>
                <a:lnTo>
                  <a:pt x="0" y="432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标题 1"/>
          <p:cNvSpPr>
            <a:spLocks noGrp="1"/>
          </p:cNvSpPr>
          <p:nvPr userDrawn="1">
            <p:ph type="title"/>
          </p:nvPr>
        </p:nvSpPr>
        <p:spPr>
          <a:xfrm>
            <a:off x="3622098" y="2353129"/>
            <a:ext cx="5419185" cy="895350"/>
          </a:xfrm>
          <a:prstGeom prst="rect">
            <a:avLst/>
          </a:prstGeo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3623214" y="3248479"/>
            <a:ext cx="5419185"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grpSp>
        <p:nvGrpSpPr>
          <p:cNvPr id="5" name="组合 4"/>
          <p:cNvGrpSpPr/>
          <p:nvPr userDrawn="1"/>
        </p:nvGrpSpPr>
        <p:grpSpPr>
          <a:xfrm>
            <a:off x="10032100" y="153966"/>
            <a:ext cx="679261" cy="679261"/>
            <a:chOff x="10032100" y="153966"/>
            <a:chExt cx="679261" cy="679261"/>
          </a:xfrm>
        </p:grpSpPr>
        <p:sp>
          <p:nvSpPr>
            <p:cNvPr id="7" name="椭圆 6"/>
            <p:cNvSpPr/>
            <p:nvPr userDrawn="1"/>
          </p:nvSpPr>
          <p:spPr>
            <a:xfrm>
              <a:off x="10032100"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45746" y="177163"/>
              <a:ext cx="435751" cy="627489"/>
            </a:xfrm>
            <a:prstGeom prst="rect">
              <a:avLst/>
            </a:prstGeom>
          </p:spPr>
        </p:pic>
      </p:grpSp>
      <p:grpSp>
        <p:nvGrpSpPr>
          <p:cNvPr id="9" name="组合 8"/>
          <p:cNvGrpSpPr/>
          <p:nvPr userDrawn="1"/>
        </p:nvGrpSpPr>
        <p:grpSpPr>
          <a:xfrm>
            <a:off x="10841225" y="134917"/>
            <a:ext cx="679261" cy="777896"/>
            <a:chOff x="10841225" y="134917"/>
            <a:chExt cx="679261" cy="777896"/>
          </a:xfrm>
        </p:grpSpPr>
        <p:sp>
          <p:nvSpPr>
            <p:cNvPr id="10" name="椭圆 9"/>
            <p:cNvSpPr/>
            <p:nvPr userDrawn="1"/>
          </p:nvSpPr>
          <p:spPr>
            <a:xfrm>
              <a:off x="10841225"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9800" y="134917"/>
              <a:ext cx="622654" cy="777896"/>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2023/3/6</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24" name="íşḻîdè"/>
          <p:cNvSpPr/>
          <p:nvPr userDrawn="1"/>
        </p:nvSpPr>
        <p:spPr>
          <a:xfrm>
            <a:off x="436729" y="278446"/>
            <a:ext cx="7724632" cy="765663"/>
          </a:xfrm>
          <a:prstGeom prst="roundRect">
            <a:avLst>
              <a:gd name="adj" fmla="val 20564"/>
            </a:avLst>
          </a:prstGeom>
          <a:solidFill>
            <a:srgbClr val="161C2A"/>
          </a:solidFill>
          <a:ln w="12700" cap="rnd" cmpd="sng" algn="ctr">
            <a:noFill/>
            <a:prstDash val="solid"/>
            <a:round/>
          </a:ln>
          <a:effectLst>
            <a:outerShdw blurRad="254000" dist="127000" algn="ctr" rotWithShape="0">
              <a:srgbClr val="FFFFFF">
                <a:lumMod val="65000"/>
                <a:alpha val="20000"/>
              </a:srgbClr>
            </a:outerShdw>
          </a:effectLst>
        </p:spPr>
        <p:txBody>
          <a:bodyPr rot="0" spcFirstLastPara="0" vert="horz" wrap="square" lIns="0" tIns="0" rIns="0" bIns="0" numCol="1" spcCol="0" rtlCol="0" fromWordArt="0" anchor="ctr" anchorCtr="0" forceAA="0" compatLnSpc="1">
            <a:norm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noFill/>
              <a:effectLst/>
              <a:uLnTx/>
              <a:uFillTx/>
              <a:latin typeface="Arial" panose="020B0604020202090204" pitchFamily="34" charset="0"/>
              <a:ea typeface="微软雅黑" panose="020B0503020204020204" charset="-122"/>
              <a:cs typeface="Arial" panose="020B0604020202090204" pitchFamily="34" charset="0"/>
            </a:endParaRPr>
          </a:p>
        </p:txBody>
      </p:sp>
      <p:sp>
        <p:nvSpPr>
          <p:cNvPr id="28" name="梯形 27"/>
          <p:cNvSpPr/>
          <p:nvPr userDrawn="1"/>
        </p:nvSpPr>
        <p:spPr>
          <a:xfrm flipV="1">
            <a:off x="6810408" y="272944"/>
            <a:ext cx="1255419" cy="115378"/>
          </a:xfrm>
          <a:prstGeom prst="trapezoid">
            <a:avLst>
              <a:gd name="adj" fmla="val 114338"/>
            </a:avLst>
          </a:prstGeom>
          <a:solidFill>
            <a:srgbClr val="01C8C1"/>
          </a:solidFill>
          <a:ln w="12700" cap="rnd" cmpd="sng" algn="ctr">
            <a:noFill/>
            <a:prstDash val="solid"/>
            <a:round/>
          </a:ln>
          <a:effectLst>
            <a:outerShdw blurRad="254000" dist="127000" algn="ctr" rotWithShape="0">
              <a:srgbClr val="FFFFFF">
                <a:lumMod val="65000"/>
                <a:alpha val="20000"/>
              </a:srgbClr>
            </a:outerShdw>
          </a:effectLst>
        </p:spPr>
        <p:txBody>
          <a:bodyPr rot="0" spcFirstLastPara="0" vert="horz" wrap="square" lIns="0" tIns="0" rIns="0" bIns="0" numCol="1" spcCol="0" rtlCol="0" fromWordArt="0" anchor="ctr" anchorCtr="0" forceAA="0" compatLnSpc="1">
            <a:normAutofit fontScale="40000" lnSpcReduction="20000"/>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29" name="平行四边形 28"/>
          <p:cNvSpPr/>
          <p:nvPr userDrawn="1"/>
        </p:nvSpPr>
        <p:spPr>
          <a:xfrm flipH="1">
            <a:off x="8357867" y="170046"/>
            <a:ext cx="636007" cy="469554"/>
          </a:xfrm>
          <a:prstGeom prst="parallelogram">
            <a:avLst>
              <a:gd name="adj" fmla="val 87515"/>
            </a:avLst>
          </a:prstGeom>
          <a:solidFill>
            <a:srgbClr val="01C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梯形 24"/>
          <p:cNvSpPr/>
          <p:nvPr userDrawn="1"/>
        </p:nvSpPr>
        <p:spPr>
          <a:xfrm>
            <a:off x="7328848" y="278446"/>
            <a:ext cx="1665027" cy="765663"/>
          </a:xfrm>
          <a:prstGeom prst="trapezoid">
            <a:avLst>
              <a:gd name="adj" fmla="val 82039"/>
            </a:avLst>
          </a:prstGeom>
          <a:solidFill>
            <a:srgbClr val="161C2A"/>
          </a:solidFill>
          <a:ln w="12700" cap="rnd" cmpd="sng" algn="ctr">
            <a:noFill/>
            <a:prstDash val="solid"/>
            <a:round/>
          </a:ln>
          <a:effectLst>
            <a:outerShdw blurRad="254000" dist="127000" algn="ctr" rotWithShape="0">
              <a:srgbClr val="FFFFFF">
                <a:lumMod val="65000"/>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30" name="平行四边形 29"/>
          <p:cNvSpPr/>
          <p:nvPr userDrawn="1"/>
        </p:nvSpPr>
        <p:spPr>
          <a:xfrm flipH="1">
            <a:off x="8538898" y="827988"/>
            <a:ext cx="388010" cy="286462"/>
          </a:xfrm>
          <a:prstGeom prst="parallelogram">
            <a:avLst>
              <a:gd name="adj" fmla="val 87515"/>
            </a:avLst>
          </a:prstGeom>
          <a:solidFill>
            <a:srgbClr val="01C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userDrawn="1"/>
        </p:nvSpPr>
        <p:spPr>
          <a:xfrm>
            <a:off x="753904" y="372246"/>
            <a:ext cx="814070" cy="492125"/>
          </a:xfrm>
          <a:prstGeom prst="rect">
            <a:avLst/>
          </a:prstGeom>
          <a:noFill/>
        </p:spPr>
        <p:txBody>
          <a:bodyPr wrap="none" lIns="0" tIns="0" rIns="0" bIns="0" rtlCol="0">
            <a:spAutoFit/>
          </a:bodyPr>
          <a:lstStyle/>
          <a:p>
            <a:r>
              <a:rPr lang="zh-CN" altLang="en-US" sz="3200" b="1" dirty="0">
                <a:solidFill>
                  <a:srgbClr val="2CCDC7"/>
                </a:solidFill>
              </a:rPr>
              <a:t>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37" name="矩形: 圆角 36"/>
          <p:cNvSpPr/>
          <p:nvPr userDrawn="1"/>
        </p:nvSpPr>
        <p:spPr>
          <a:xfrm>
            <a:off x="0" y="-32945"/>
            <a:ext cx="12192000" cy="6890945"/>
          </a:xfrm>
          <a:prstGeom prst="roundRect">
            <a:avLst>
              <a:gd name="adj" fmla="val 0"/>
            </a:avLst>
          </a:prstGeom>
          <a:gradFill>
            <a:gsLst>
              <a:gs pos="0">
                <a:srgbClr val="272F32"/>
              </a:gs>
              <a:gs pos="53000">
                <a:srgbClr val="282F30"/>
              </a:gs>
              <a:gs pos="100000">
                <a:srgbClr val="54646C"/>
              </a:gs>
            </a:gsLst>
            <a:lin ang="14400000" scaled="0"/>
          </a:gra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dirty="0">
              <a:noFill/>
              <a:latin typeface="Arial" panose="020B0604020202090204" pitchFamily="34" charset="0"/>
              <a:ea typeface="微软雅黑" panose="020B0503020204020204" charset="-122"/>
              <a:cs typeface="Arial" panose="020B0604020202090204" pitchFamily="34" charset="0"/>
            </a:endParaRPr>
          </a:p>
        </p:txBody>
      </p:sp>
      <p:grpSp>
        <p:nvGrpSpPr>
          <p:cNvPr id="14" name="组合 13"/>
          <p:cNvGrpSpPr/>
          <p:nvPr userDrawn="1"/>
        </p:nvGrpSpPr>
        <p:grpSpPr>
          <a:xfrm>
            <a:off x="0" y="735981"/>
            <a:ext cx="10578954" cy="6123144"/>
            <a:chOff x="-942" y="-1080061"/>
            <a:chExt cx="13717917" cy="7939991"/>
          </a:xfrm>
        </p:grpSpPr>
        <p:sp>
          <p:nvSpPr>
            <p:cNvPr id="25" name="Freeform 5"/>
            <p:cNvSpPr/>
            <p:nvPr userDrawn="1"/>
          </p:nvSpPr>
          <p:spPr bwMode="auto">
            <a:xfrm>
              <a:off x="3176" y="1143000"/>
              <a:ext cx="7939088" cy="5713413"/>
            </a:xfrm>
            <a:custGeom>
              <a:avLst/>
              <a:gdLst>
                <a:gd name="T0" fmla="*/ 3533 w 5001"/>
                <a:gd name="T1" fmla="*/ 712 h 3599"/>
                <a:gd name="T2" fmla="*/ 2821 w 5001"/>
                <a:gd name="T3" fmla="*/ 0 h 3599"/>
                <a:gd name="T4" fmla="*/ 0 w 5001"/>
                <a:gd name="T5" fmla="*/ 2326 h 3599"/>
                <a:gd name="T6" fmla="*/ 0 w 5001"/>
                <a:gd name="T7" fmla="*/ 3599 h 3599"/>
                <a:gd name="T8" fmla="*/ 5001 w 5001"/>
                <a:gd name="T9" fmla="*/ 3599 h 3599"/>
                <a:gd name="T10" fmla="*/ 2719 w 5001"/>
                <a:gd name="T11" fmla="*/ 2405 h 3599"/>
                <a:gd name="T12" fmla="*/ 4263 w 5001"/>
                <a:gd name="T13" fmla="*/ 1455 h 3599"/>
                <a:gd name="T14" fmla="*/ 3533 w 5001"/>
                <a:gd name="T15" fmla="*/ 712 h 35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1" h="3599">
                  <a:moveTo>
                    <a:pt x="3533" y="712"/>
                  </a:moveTo>
                  <a:lnTo>
                    <a:pt x="2821" y="0"/>
                  </a:lnTo>
                  <a:lnTo>
                    <a:pt x="0" y="2326"/>
                  </a:lnTo>
                  <a:lnTo>
                    <a:pt x="0" y="3599"/>
                  </a:lnTo>
                  <a:lnTo>
                    <a:pt x="5001" y="3599"/>
                  </a:lnTo>
                  <a:lnTo>
                    <a:pt x="2719" y="2405"/>
                  </a:lnTo>
                  <a:lnTo>
                    <a:pt x="4263" y="1455"/>
                  </a:lnTo>
                  <a:lnTo>
                    <a:pt x="3533" y="712"/>
                  </a:lnTo>
                  <a:close/>
                </a:path>
              </a:pathLst>
            </a:custGeom>
            <a: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rcRect/>
              <a:stretch>
                <a:fillRect l="-37420" r="29428"/>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6" name="Freeform 6"/>
            <p:cNvSpPr/>
            <p:nvPr userDrawn="1"/>
          </p:nvSpPr>
          <p:spPr bwMode="auto">
            <a:xfrm>
              <a:off x="3176" y="-1588"/>
              <a:ext cx="3348038" cy="5622925"/>
            </a:xfrm>
            <a:custGeom>
              <a:avLst/>
              <a:gdLst>
                <a:gd name="T0" fmla="*/ 0 w 2109"/>
                <a:gd name="T1" fmla="*/ 3542 h 3542"/>
                <a:gd name="T2" fmla="*/ 2109 w 2109"/>
                <a:gd name="T3" fmla="*/ 1433 h 3542"/>
                <a:gd name="T4" fmla="*/ 677 w 2109"/>
                <a:gd name="T5" fmla="*/ 0 h 3542"/>
                <a:gd name="T6" fmla="*/ 0 w 2109"/>
                <a:gd name="T7" fmla="*/ 0 h 3542"/>
                <a:gd name="T8" fmla="*/ 0 w 2109"/>
                <a:gd name="T9" fmla="*/ 3542 h 3542"/>
              </a:gdLst>
              <a:ahLst/>
              <a:cxnLst>
                <a:cxn ang="0">
                  <a:pos x="T0" y="T1"/>
                </a:cxn>
                <a:cxn ang="0">
                  <a:pos x="T2" y="T3"/>
                </a:cxn>
                <a:cxn ang="0">
                  <a:pos x="T4" y="T5"/>
                </a:cxn>
                <a:cxn ang="0">
                  <a:pos x="T6" y="T7"/>
                </a:cxn>
                <a:cxn ang="0">
                  <a:pos x="T8" y="T9"/>
                </a:cxn>
              </a:cxnLst>
              <a:rect l="0" t="0" r="r" b="b"/>
              <a:pathLst>
                <a:path w="2109" h="3542">
                  <a:moveTo>
                    <a:pt x="0" y="3542"/>
                  </a:moveTo>
                  <a:lnTo>
                    <a:pt x="2109" y="1433"/>
                  </a:lnTo>
                  <a:lnTo>
                    <a:pt x="677" y="0"/>
                  </a:lnTo>
                  <a:lnTo>
                    <a:pt x="0" y="0"/>
                  </a:lnTo>
                  <a:lnTo>
                    <a:pt x="0" y="3542"/>
                  </a:lnTo>
                  <a:close/>
                </a:path>
              </a:pathLst>
            </a:custGeom>
            <a:solidFill>
              <a:schemeClr val="accent1"/>
            </a:solidFill>
            <a:ln>
              <a:noFill/>
            </a:ln>
            <a:effectLst/>
          </p:spPr>
          <p:txBody>
            <a:bodyPr vert="horz" wrap="square" lIns="91440" tIns="45720" rIns="91440" bIns="45720" numCol="1" anchor="t" anchorCtr="0" compatLnSpc="1"/>
            <a:lstStyle/>
            <a:p>
              <a:endParaRPr lang="zh-CN" altLang="en-US" dirty="0"/>
            </a:p>
          </p:txBody>
        </p:sp>
        <p:sp>
          <p:nvSpPr>
            <p:cNvPr id="27" name="Freeform 7"/>
            <p:cNvSpPr/>
            <p:nvPr userDrawn="1"/>
          </p:nvSpPr>
          <p:spPr bwMode="auto">
            <a:xfrm>
              <a:off x="2208213" y="12700"/>
              <a:ext cx="2260600" cy="2260600"/>
            </a:xfrm>
            <a:custGeom>
              <a:avLst/>
              <a:gdLst>
                <a:gd name="T0" fmla="*/ 712 w 1424"/>
                <a:gd name="T1" fmla="*/ 1424 h 1424"/>
                <a:gd name="T2" fmla="*/ 0 w 1424"/>
                <a:gd name="T3" fmla="*/ 712 h 1424"/>
                <a:gd name="T4" fmla="*/ 712 w 1424"/>
                <a:gd name="T5" fmla="*/ 0 h 1424"/>
                <a:gd name="T6" fmla="*/ 1424 w 1424"/>
                <a:gd name="T7" fmla="*/ 712 h 1424"/>
                <a:gd name="T8" fmla="*/ 712 w 1424"/>
                <a:gd name="T9" fmla="*/ 1424 h 1424"/>
              </a:gdLst>
              <a:ahLst/>
              <a:cxnLst>
                <a:cxn ang="0">
                  <a:pos x="T0" y="T1"/>
                </a:cxn>
                <a:cxn ang="0">
                  <a:pos x="T2" y="T3"/>
                </a:cxn>
                <a:cxn ang="0">
                  <a:pos x="T4" y="T5"/>
                </a:cxn>
                <a:cxn ang="0">
                  <a:pos x="T6" y="T7"/>
                </a:cxn>
                <a:cxn ang="0">
                  <a:pos x="T8" y="T9"/>
                </a:cxn>
              </a:cxnLst>
              <a:rect l="0" t="0" r="r" b="b"/>
              <a:pathLst>
                <a:path w="1424" h="1424">
                  <a:moveTo>
                    <a:pt x="712" y="1424"/>
                  </a:moveTo>
                  <a:lnTo>
                    <a:pt x="0" y="712"/>
                  </a:lnTo>
                  <a:lnTo>
                    <a:pt x="712" y="0"/>
                  </a:lnTo>
                  <a:lnTo>
                    <a:pt x="1424" y="712"/>
                  </a:lnTo>
                  <a:lnTo>
                    <a:pt x="712" y="1424"/>
                  </a:lnTo>
                  <a:close/>
                </a:path>
              </a:pathLst>
            </a:custGeom>
            <a:solidFill>
              <a:schemeClr val="accent1">
                <a:lumMod val="60000"/>
                <a:lumOff val="40000"/>
              </a:schemeClr>
            </a:solidFill>
            <a:ln>
              <a:noFill/>
            </a:ln>
            <a:effectLst/>
          </p:spPr>
          <p:txBody>
            <a:bodyPr vert="horz" wrap="square" lIns="91440" tIns="45720" rIns="91440" bIns="45720" numCol="1" anchor="t" anchorCtr="0" compatLnSpc="1"/>
            <a:lstStyle/>
            <a:p>
              <a:endParaRPr lang="zh-CN" altLang="en-US"/>
            </a:p>
          </p:txBody>
        </p:sp>
        <p:sp>
          <p:nvSpPr>
            <p:cNvPr id="28" name="Freeform 8"/>
            <p:cNvSpPr/>
            <p:nvPr userDrawn="1"/>
          </p:nvSpPr>
          <p:spPr bwMode="auto">
            <a:xfrm>
              <a:off x="3289473" y="1141413"/>
              <a:ext cx="1193802" cy="2311400"/>
            </a:xfrm>
            <a:custGeom>
              <a:avLst/>
              <a:gdLst>
                <a:gd name="T0" fmla="*/ 740 w 740"/>
                <a:gd name="T1" fmla="*/ 1479 h 1479"/>
                <a:gd name="T2" fmla="*/ 0 w 740"/>
                <a:gd name="T3" fmla="*/ 739 h 1479"/>
                <a:gd name="T4" fmla="*/ 740 w 740"/>
                <a:gd name="T5" fmla="*/ 0 h 1479"/>
                <a:gd name="T6" fmla="*/ 740 w 740"/>
                <a:gd name="T7" fmla="*/ 1479 h 1479"/>
              </a:gdLst>
              <a:ahLst/>
              <a:cxnLst>
                <a:cxn ang="0">
                  <a:pos x="T0" y="T1"/>
                </a:cxn>
                <a:cxn ang="0">
                  <a:pos x="T2" y="T3"/>
                </a:cxn>
                <a:cxn ang="0">
                  <a:pos x="T4" y="T5"/>
                </a:cxn>
                <a:cxn ang="0">
                  <a:pos x="T6" y="T7"/>
                </a:cxn>
              </a:cxnLst>
              <a:rect l="0" t="0" r="r" b="b"/>
              <a:pathLst>
                <a:path w="740" h="1479">
                  <a:moveTo>
                    <a:pt x="740" y="1479"/>
                  </a:moveTo>
                  <a:lnTo>
                    <a:pt x="0" y="739"/>
                  </a:lnTo>
                  <a:lnTo>
                    <a:pt x="740" y="0"/>
                  </a:lnTo>
                  <a:lnTo>
                    <a:pt x="740" y="1479"/>
                  </a:lnTo>
                  <a:close/>
                </a:path>
              </a:pathLst>
            </a:custGeom>
            <a:solidFill>
              <a:schemeClr val="accent2"/>
            </a:solidFill>
            <a:ln>
              <a:noFill/>
            </a:ln>
            <a:effectLst/>
          </p:spPr>
          <p:txBody>
            <a:bodyPr vert="horz" wrap="square" lIns="91440" tIns="45720" rIns="91440" bIns="45720" numCol="1" anchor="t" anchorCtr="0" compatLnSpc="1"/>
            <a:lstStyle/>
            <a:p>
              <a:endParaRPr lang="zh-CN" altLang="en-US"/>
            </a:p>
          </p:txBody>
        </p:sp>
        <p:sp>
          <p:nvSpPr>
            <p:cNvPr id="29" name="Freeform 9"/>
            <p:cNvSpPr/>
            <p:nvPr userDrawn="1"/>
          </p:nvSpPr>
          <p:spPr bwMode="auto">
            <a:xfrm>
              <a:off x="4442558" y="3452812"/>
              <a:ext cx="2333625" cy="1166813"/>
            </a:xfrm>
            <a:custGeom>
              <a:avLst/>
              <a:gdLst>
                <a:gd name="T0" fmla="*/ 1470 w 1470"/>
                <a:gd name="T1" fmla="*/ 0 h 735"/>
                <a:gd name="T2" fmla="*/ 735 w 1470"/>
                <a:gd name="T3" fmla="*/ 735 h 735"/>
                <a:gd name="T4" fmla="*/ 0 w 1470"/>
                <a:gd name="T5" fmla="*/ 0 h 735"/>
                <a:gd name="T6" fmla="*/ 1470 w 1470"/>
                <a:gd name="T7" fmla="*/ 0 h 735"/>
              </a:gdLst>
              <a:ahLst/>
              <a:cxnLst>
                <a:cxn ang="0">
                  <a:pos x="T0" y="T1"/>
                </a:cxn>
                <a:cxn ang="0">
                  <a:pos x="T2" y="T3"/>
                </a:cxn>
                <a:cxn ang="0">
                  <a:pos x="T4" y="T5"/>
                </a:cxn>
                <a:cxn ang="0">
                  <a:pos x="T6" y="T7"/>
                </a:cxn>
              </a:cxnLst>
              <a:rect l="0" t="0" r="r" b="b"/>
              <a:pathLst>
                <a:path w="1470" h="735">
                  <a:moveTo>
                    <a:pt x="1470" y="0"/>
                  </a:moveTo>
                  <a:lnTo>
                    <a:pt x="735" y="735"/>
                  </a:lnTo>
                  <a:lnTo>
                    <a:pt x="0" y="0"/>
                  </a:lnTo>
                  <a:lnTo>
                    <a:pt x="1470" y="0"/>
                  </a:lnTo>
                  <a:close/>
                </a:path>
              </a:pathLst>
            </a:custGeom>
            <a:solidFill>
              <a:schemeClr val="accent2">
                <a:lumMod val="75000"/>
              </a:schemeClr>
            </a:solidFill>
            <a:ln>
              <a:noFill/>
            </a:ln>
            <a:effectLst/>
          </p:spPr>
          <p:txBody>
            <a:bodyPr vert="horz" wrap="square" lIns="91440" tIns="45720" rIns="91440" bIns="45720" numCol="1" anchor="t" anchorCtr="0" compatLnSpc="1"/>
            <a:lstStyle/>
            <a:p>
              <a:endParaRPr lang="zh-CN" altLang="en-US"/>
            </a:p>
          </p:txBody>
        </p:sp>
        <p:sp>
          <p:nvSpPr>
            <p:cNvPr id="30" name="Freeform 10"/>
            <p:cNvSpPr/>
            <p:nvPr userDrawn="1"/>
          </p:nvSpPr>
          <p:spPr bwMode="auto">
            <a:xfrm>
              <a:off x="3289473" y="3452812"/>
              <a:ext cx="2332038" cy="1166813"/>
            </a:xfrm>
            <a:custGeom>
              <a:avLst/>
              <a:gdLst>
                <a:gd name="T0" fmla="*/ 0 w 1469"/>
                <a:gd name="T1" fmla="*/ 735 h 735"/>
                <a:gd name="T2" fmla="*/ 734 w 1469"/>
                <a:gd name="T3" fmla="*/ 0 h 735"/>
                <a:gd name="T4" fmla="*/ 1469 w 1469"/>
                <a:gd name="T5" fmla="*/ 735 h 735"/>
                <a:gd name="T6" fmla="*/ 0 w 1469"/>
                <a:gd name="T7" fmla="*/ 735 h 735"/>
              </a:gdLst>
              <a:ahLst/>
              <a:cxnLst>
                <a:cxn ang="0">
                  <a:pos x="T0" y="T1"/>
                </a:cxn>
                <a:cxn ang="0">
                  <a:pos x="T2" y="T3"/>
                </a:cxn>
                <a:cxn ang="0">
                  <a:pos x="T4" y="T5"/>
                </a:cxn>
                <a:cxn ang="0">
                  <a:pos x="T6" y="T7"/>
                </a:cxn>
              </a:cxnLst>
              <a:rect l="0" t="0" r="r" b="b"/>
              <a:pathLst>
                <a:path w="1469" h="735">
                  <a:moveTo>
                    <a:pt x="0" y="735"/>
                  </a:moveTo>
                  <a:lnTo>
                    <a:pt x="734" y="0"/>
                  </a:lnTo>
                  <a:lnTo>
                    <a:pt x="1469" y="735"/>
                  </a:lnTo>
                  <a:lnTo>
                    <a:pt x="0" y="735"/>
                  </a:lnTo>
                  <a:close/>
                </a:path>
              </a:pathLst>
            </a:custGeom>
            <a:solidFill>
              <a:schemeClr val="accent3">
                <a:lumMod val="60000"/>
                <a:lumOff val="40000"/>
              </a:schemeClr>
            </a:solidFill>
            <a:ln>
              <a:noFill/>
            </a:ln>
            <a:effectLst/>
          </p:spPr>
          <p:txBody>
            <a:bodyPr vert="horz" wrap="square" lIns="91440" tIns="45720" rIns="91440" bIns="45720" numCol="1" anchor="t" anchorCtr="0" compatLnSpc="1"/>
            <a:lstStyle/>
            <a:p>
              <a:endParaRPr lang="zh-CN" altLang="en-US"/>
            </a:p>
          </p:txBody>
        </p:sp>
        <p:sp>
          <p:nvSpPr>
            <p:cNvPr id="31" name="Freeform 11"/>
            <p:cNvSpPr/>
            <p:nvPr userDrawn="1"/>
          </p:nvSpPr>
          <p:spPr bwMode="auto">
            <a:xfrm>
              <a:off x="3289473" y="4618038"/>
              <a:ext cx="2332038" cy="1168400"/>
            </a:xfrm>
            <a:custGeom>
              <a:avLst/>
              <a:gdLst>
                <a:gd name="T0" fmla="*/ 0 w 1469"/>
                <a:gd name="T1" fmla="*/ 0 h 736"/>
                <a:gd name="T2" fmla="*/ 734 w 1469"/>
                <a:gd name="T3" fmla="*/ 736 h 736"/>
                <a:gd name="T4" fmla="*/ 1469 w 1469"/>
                <a:gd name="T5" fmla="*/ 0 h 736"/>
                <a:gd name="T6" fmla="*/ 0 w 1469"/>
                <a:gd name="T7" fmla="*/ 0 h 736"/>
              </a:gdLst>
              <a:ahLst/>
              <a:cxnLst>
                <a:cxn ang="0">
                  <a:pos x="T0" y="T1"/>
                </a:cxn>
                <a:cxn ang="0">
                  <a:pos x="T2" y="T3"/>
                </a:cxn>
                <a:cxn ang="0">
                  <a:pos x="T4" y="T5"/>
                </a:cxn>
                <a:cxn ang="0">
                  <a:pos x="T6" y="T7"/>
                </a:cxn>
              </a:cxnLst>
              <a:rect l="0" t="0" r="r" b="b"/>
              <a:pathLst>
                <a:path w="1469" h="736">
                  <a:moveTo>
                    <a:pt x="0" y="0"/>
                  </a:moveTo>
                  <a:lnTo>
                    <a:pt x="734" y="736"/>
                  </a:lnTo>
                  <a:lnTo>
                    <a:pt x="1469" y="0"/>
                  </a:lnTo>
                  <a:lnTo>
                    <a:pt x="0" y="0"/>
                  </a:lnTo>
                  <a:close/>
                </a:path>
              </a:pathLst>
            </a:custGeom>
            <a:solidFill>
              <a:schemeClr val="accent3">
                <a:lumMod val="75000"/>
              </a:schemeClr>
            </a:solidFill>
            <a:ln>
              <a:noFill/>
            </a:ln>
            <a:effectLst/>
          </p:spPr>
          <p:txBody>
            <a:bodyPr vert="horz" wrap="square" lIns="91440" tIns="45720" rIns="91440" bIns="45720" numCol="1" anchor="t" anchorCtr="0" compatLnSpc="1"/>
            <a:lstStyle/>
            <a:p>
              <a:endParaRPr lang="zh-CN" altLang="en-US"/>
            </a:p>
          </p:txBody>
        </p:sp>
        <p:sp>
          <p:nvSpPr>
            <p:cNvPr id="32" name="Freeform 12"/>
            <p:cNvSpPr/>
            <p:nvPr userDrawn="1"/>
          </p:nvSpPr>
          <p:spPr bwMode="auto">
            <a:xfrm>
              <a:off x="4442558" y="5786438"/>
              <a:ext cx="7124485" cy="1069975"/>
            </a:xfrm>
            <a:custGeom>
              <a:avLst/>
              <a:gdLst>
                <a:gd name="T0" fmla="*/ 4133 w 4133"/>
                <a:gd name="T1" fmla="*/ 0 h 674"/>
                <a:gd name="T2" fmla="*/ 0 w 4133"/>
                <a:gd name="T3" fmla="*/ 0 h 674"/>
                <a:gd name="T4" fmla="*/ 674 w 4133"/>
                <a:gd name="T5" fmla="*/ 674 h 674"/>
                <a:gd name="T6" fmla="*/ 4133 w 4133"/>
                <a:gd name="T7" fmla="*/ 674 h 674"/>
                <a:gd name="T8" fmla="*/ 4133 w 4133"/>
                <a:gd name="T9" fmla="*/ 0 h 674"/>
              </a:gdLst>
              <a:ahLst/>
              <a:cxnLst>
                <a:cxn ang="0">
                  <a:pos x="T0" y="T1"/>
                </a:cxn>
                <a:cxn ang="0">
                  <a:pos x="T2" y="T3"/>
                </a:cxn>
                <a:cxn ang="0">
                  <a:pos x="T4" y="T5"/>
                </a:cxn>
                <a:cxn ang="0">
                  <a:pos x="T6" y="T7"/>
                </a:cxn>
                <a:cxn ang="0">
                  <a:pos x="T8" y="T9"/>
                </a:cxn>
              </a:cxnLst>
              <a:rect l="0" t="0" r="r" b="b"/>
              <a:pathLst>
                <a:path w="4133" h="674">
                  <a:moveTo>
                    <a:pt x="4133" y="0"/>
                  </a:moveTo>
                  <a:lnTo>
                    <a:pt x="0" y="0"/>
                  </a:lnTo>
                  <a:lnTo>
                    <a:pt x="674" y="674"/>
                  </a:lnTo>
                  <a:lnTo>
                    <a:pt x="4133" y="674"/>
                  </a:lnTo>
                  <a:lnTo>
                    <a:pt x="4133" y="0"/>
                  </a:lnTo>
                  <a:close/>
                </a:path>
              </a:pathLst>
            </a:custGeom>
            <a:solidFill>
              <a:schemeClr val="accent4"/>
            </a:solidFill>
            <a:ln>
              <a:noFill/>
            </a:ln>
            <a:effectLst/>
          </p:spPr>
          <p:txBody>
            <a:bodyPr vert="horz" wrap="square" lIns="91440" tIns="45720" rIns="91440" bIns="45720" numCol="1" anchor="t" anchorCtr="0" compatLnSpc="1"/>
            <a:lstStyle/>
            <a:p>
              <a:endParaRPr lang="zh-CN" altLang="en-US" dirty="0"/>
            </a:p>
          </p:txBody>
        </p:sp>
        <p:sp>
          <p:nvSpPr>
            <p:cNvPr id="33" name="Freeform 13"/>
            <p:cNvSpPr/>
            <p:nvPr userDrawn="1"/>
          </p:nvSpPr>
          <p:spPr bwMode="auto">
            <a:xfrm>
              <a:off x="4442558" y="4618038"/>
              <a:ext cx="2333625" cy="1166813"/>
            </a:xfrm>
            <a:custGeom>
              <a:avLst/>
              <a:gdLst>
                <a:gd name="T0" fmla="*/ 1470 w 1470"/>
                <a:gd name="T1" fmla="*/ 735 h 735"/>
                <a:gd name="T2" fmla="*/ 735 w 1470"/>
                <a:gd name="T3" fmla="*/ 0 h 735"/>
                <a:gd name="T4" fmla="*/ 0 w 1470"/>
                <a:gd name="T5" fmla="*/ 735 h 735"/>
                <a:gd name="T6" fmla="*/ 1470 w 1470"/>
                <a:gd name="T7" fmla="*/ 735 h 735"/>
              </a:gdLst>
              <a:ahLst/>
              <a:cxnLst>
                <a:cxn ang="0">
                  <a:pos x="T0" y="T1"/>
                </a:cxn>
                <a:cxn ang="0">
                  <a:pos x="T2" y="T3"/>
                </a:cxn>
                <a:cxn ang="0">
                  <a:pos x="T4" y="T5"/>
                </a:cxn>
                <a:cxn ang="0">
                  <a:pos x="T6" y="T7"/>
                </a:cxn>
              </a:cxnLst>
              <a:rect l="0" t="0" r="r" b="b"/>
              <a:pathLst>
                <a:path w="1470" h="735">
                  <a:moveTo>
                    <a:pt x="1470" y="735"/>
                  </a:moveTo>
                  <a:lnTo>
                    <a:pt x="735" y="0"/>
                  </a:lnTo>
                  <a:lnTo>
                    <a:pt x="0" y="735"/>
                  </a:lnTo>
                  <a:lnTo>
                    <a:pt x="1470" y="735"/>
                  </a:lnTo>
                  <a:close/>
                </a:path>
              </a:pathLst>
            </a:custGeom>
            <a:solidFill>
              <a:schemeClr val="accent4">
                <a:lumMod val="75000"/>
              </a:schemeClr>
            </a:solidFill>
            <a:ln>
              <a:noFill/>
            </a:ln>
            <a:effectLst/>
          </p:spPr>
          <p:txBody>
            <a:bodyPr vert="horz" wrap="square" lIns="91440" tIns="45720" rIns="91440" bIns="45720" numCol="1" anchor="t" anchorCtr="0" compatLnSpc="1"/>
            <a:lstStyle/>
            <a:p>
              <a:endParaRPr lang="zh-CN" altLang="en-US"/>
            </a:p>
          </p:txBody>
        </p:sp>
        <p:sp>
          <p:nvSpPr>
            <p:cNvPr id="34" name="Freeform 8"/>
            <p:cNvSpPr/>
            <p:nvPr userDrawn="1"/>
          </p:nvSpPr>
          <p:spPr bwMode="auto">
            <a:xfrm rot="10800000">
              <a:off x="-942" y="-1080061"/>
              <a:ext cx="1193802" cy="2385897"/>
            </a:xfrm>
            <a:custGeom>
              <a:avLst/>
              <a:gdLst>
                <a:gd name="T0" fmla="*/ 740 w 740"/>
                <a:gd name="T1" fmla="*/ 1479 h 1479"/>
                <a:gd name="T2" fmla="*/ 0 w 740"/>
                <a:gd name="T3" fmla="*/ 739 h 1479"/>
                <a:gd name="T4" fmla="*/ 740 w 740"/>
                <a:gd name="T5" fmla="*/ 0 h 1479"/>
                <a:gd name="T6" fmla="*/ 740 w 740"/>
                <a:gd name="T7" fmla="*/ 1479 h 1479"/>
              </a:gdLst>
              <a:ahLst/>
              <a:cxnLst>
                <a:cxn ang="0">
                  <a:pos x="T0" y="T1"/>
                </a:cxn>
                <a:cxn ang="0">
                  <a:pos x="T2" y="T3"/>
                </a:cxn>
                <a:cxn ang="0">
                  <a:pos x="T4" y="T5"/>
                </a:cxn>
                <a:cxn ang="0">
                  <a:pos x="T6" y="T7"/>
                </a:cxn>
              </a:cxnLst>
              <a:rect l="0" t="0" r="r" b="b"/>
              <a:pathLst>
                <a:path w="740" h="1479">
                  <a:moveTo>
                    <a:pt x="740" y="1479"/>
                  </a:moveTo>
                  <a:lnTo>
                    <a:pt x="0" y="739"/>
                  </a:lnTo>
                  <a:lnTo>
                    <a:pt x="740" y="0"/>
                  </a:lnTo>
                  <a:lnTo>
                    <a:pt x="740" y="1479"/>
                  </a:lnTo>
                  <a:close/>
                </a:path>
              </a:pathLst>
            </a:custGeom>
            <a:solidFill>
              <a:schemeClr val="accent2"/>
            </a:solidFill>
            <a:ln>
              <a:noFill/>
            </a:ln>
            <a:effectLst/>
          </p:spPr>
          <p:txBody>
            <a:bodyPr vert="horz" wrap="square" lIns="91440" tIns="45720" rIns="91440" bIns="45720" numCol="1" anchor="t" anchorCtr="0" compatLnSpc="1"/>
            <a:lstStyle/>
            <a:p>
              <a:endParaRPr lang="zh-CN" altLang="en-US"/>
            </a:p>
          </p:txBody>
        </p:sp>
        <p:sp>
          <p:nvSpPr>
            <p:cNvPr id="35" name="Freeform 11"/>
            <p:cNvSpPr/>
            <p:nvPr userDrawn="1"/>
          </p:nvSpPr>
          <p:spPr bwMode="auto">
            <a:xfrm>
              <a:off x="10230264" y="5786438"/>
              <a:ext cx="2332038" cy="1073492"/>
            </a:xfrm>
            <a:custGeom>
              <a:avLst/>
              <a:gdLst>
                <a:gd name="T0" fmla="*/ 0 w 1469"/>
                <a:gd name="T1" fmla="*/ 0 h 736"/>
                <a:gd name="T2" fmla="*/ 734 w 1469"/>
                <a:gd name="T3" fmla="*/ 736 h 736"/>
                <a:gd name="T4" fmla="*/ 1469 w 1469"/>
                <a:gd name="T5" fmla="*/ 0 h 736"/>
                <a:gd name="T6" fmla="*/ 0 w 1469"/>
                <a:gd name="T7" fmla="*/ 0 h 736"/>
              </a:gdLst>
              <a:ahLst/>
              <a:cxnLst>
                <a:cxn ang="0">
                  <a:pos x="T0" y="T1"/>
                </a:cxn>
                <a:cxn ang="0">
                  <a:pos x="T2" y="T3"/>
                </a:cxn>
                <a:cxn ang="0">
                  <a:pos x="T4" y="T5"/>
                </a:cxn>
                <a:cxn ang="0">
                  <a:pos x="T6" y="T7"/>
                </a:cxn>
              </a:cxnLst>
              <a:rect l="0" t="0" r="r" b="b"/>
              <a:pathLst>
                <a:path w="1469" h="736">
                  <a:moveTo>
                    <a:pt x="0" y="0"/>
                  </a:moveTo>
                  <a:lnTo>
                    <a:pt x="734" y="736"/>
                  </a:lnTo>
                  <a:lnTo>
                    <a:pt x="1469" y="0"/>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36" name="Freeform 13"/>
            <p:cNvSpPr/>
            <p:nvPr userDrawn="1"/>
          </p:nvSpPr>
          <p:spPr bwMode="auto">
            <a:xfrm>
              <a:off x="11383350" y="5786438"/>
              <a:ext cx="2333625" cy="1072033"/>
            </a:xfrm>
            <a:custGeom>
              <a:avLst/>
              <a:gdLst>
                <a:gd name="T0" fmla="*/ 1470 w 1470"/>
                <a:gd name="T1" fmla="*/ 735 h 735"/>
                <a:gd name="T2" fmla="*/ 735 w 1470"/>
                <a:gd name="T3" fmla="*/ 0 h 735"/>
                <a:gd name="T4" fmla="*/ 0 w 1470"/>
                <a:gd name="T5" fmla="*/ 735 h 735"/>
                <a:gd name="T6" fmla="*/ 1470 w 1470"/>
                <a:gd name="T7" fmla="*/ 735 h 735"/>
              </a:gdLst>
              <a:ahLst/>
              <a:cxnLst>
                <a:cxn ang="0">
                  <a:pos x="T0" y="T1"/>
                </a:cxn>
                <a:cxn ang="0">
                  <a:pos x="T2" y="T3"/>
                </a:cxn>
                <a:cxn ang="0">
                  <a:pos x="T4" y="T5"/>
                </a:cxn>
                <a:cxn ang="0">
                  <a:pos x="T6" y="T7"/>
                </a:cxn>
              </a:cxnLst>
              <a:rect l="0" t="0" r="r" b="b"/>
              <a:pathLst>
                <a:path w="1470" h="735">
                  <a:moveTo>
                    <a:pt x="1470" y="735"/>
                  </a:moveTo>
                  <a:lnTo>
                    <a:pt x="735" y="0"/>
                  </a:lnTo>
                  <a:lnTo>
                    <a:pt x="0" y="735"/>
                  </a:lnTo>
                  <a:lnTo>
                    <a:pt x="1470" y="735"/>
                  </a:lnTo>
                  <a:close/>
                </a:path>
              </a:pathLst>
            </a:custGeom>
            <a:solidFill>
              <a:schemeClr val="accent4">
                <a:lumMod val="75000"/>
              </a:schemeClr>
            </a:solidFill>
            <a:ln>
              <a:noFill/>
            </a:ln>
            <a:effectLst/>
          </p:spPr>
          <p:txBody>
            <a:bodyPr vert="horz" wrap="square" lIns="91440" tIns="45720" rIns="91440" bIns="45720" numCol="1" anchor="t" anchorCtr="0" compatLnSpc="1"/>
            <a:lstStyle/>
            <a:p>
              <a:endParaRPr lang="zh-CN" altLang="en-US"/>
            </a:p>
          </p:txBody>
        </p:sp>
      </p:grpSp>
      <p:grpSp>
        <p:nvGrpSpPr>
          <p:cNvPr id="38" name="组合 37"/>
          <p:cNvGrpSpPr/>
          <p:nvPr userDrawn="1"/>
        </p:nvGrpSpPr>
        <p:grpSpPr>
          <a:xfrm>
            <a:off x="9584943" y="-34070"/>
            <a:ext cx="2607057" cy="615108"/>
            <a:chOff x="9906371" y="3180026"/>
            <a:chExt cx="1990145" cy="469554"/>
          </a:xfrm>
          <a:solidFill>
            <a:srgbClr val="7096AB">
              <a:alpha val="20000"/>
            </a:srgbClr>
          </a:solidFill>
        </p:grpSpPr>
        <p:sp>
          <p:nvSpPr>
            <p:cNvPr id="39" name="平行四边形 38"/>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平行四边形 41"/>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直角三角形 44"/>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DCF0ED"/>
            </a:gs>
            <a:gs pos="53000">
              <a:srgbClr val="DADFE2"/>
            </a:gs>
            <a:gs pos="100000">
              <a:srgbClr val="B7C8CF"/>
            </a:gs>
          </a:gsLst>
          <a:lin ang="14400000" scaled="0"/>
        </a:gra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9525">
            <a:solidFill>
              <a:srgbClr val="01857C"/>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2023/3/6</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grpSp>
        <p:nvGrpSpPr>
          <p:cNvPr id="17" name="组合 16"/>
          <p:cNvGrpSpPr/>
          <p:nvPr userDrawn="1"/>
        </p:nvGrpSpPr>
        <p:grpSpPr>
          <a:xfrm>
            <a:off x="10032100" y="190062"/>
            <a:ext cx="679261" cy="679261"/>
            <a:chOff x="10032100" y="153966"/>
            <a:chExt cx="679261" cy="679261"/>
          </a:xfrm>
        </p:grpSpPr>
        <p:sp>
          <p:nvSpPr>
            <p:cNvPr id="14" name="椭圆 13"/>
            <p:cNvSpPr/>
            <p:nvPr userDrawn="1"/>
          </p:nvSpPr>
          <p:spPr>
            <a:xfrm>
              <a:off x="10032100"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45746" y="177163"/>
              <a:ext cx="435751" cy="627489"/>
            </a:xfrm>
            <a:prstGeom prst="rect">
              <a:avLst/>
            </a:prstGeom>
          </p:spPr>
        </p:pic>
      </p:grpSp>
      <p:grpSp>
        <p:nvGrpSpPr>
          <p:cNvPr id="18" name="组合 17"/>
          <p:cNvGrpSpPr/>
          <p:nvPr userDrawn="1"/>
        </p:nvGrpSpPr>
        <p:grpSpPr>
          <a:xfrm>
            <a:off x="10841225" y="171013"/>
            <a:ext cx="679261" cy="777896"/>
            <a:chOff x="10841225" y="134917"/>
            <a:chExt cx="679261" cy="777896"/>
          </a:xfrm>
        </p:grpSpPr>
        <p:sp>
          <p:nvSpPr>
            <p:cNvPr id="16" name="椭圆 15"/>
            <p:cNvSpPr/>
            <p:nvPr userDrawn="1"/>
          </p:nvSpPr>
          <p:spPr>
            <a:xfrm>
              <a:off x="10841225"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869800" y="134917"/>
              <a:ext cx="622654" cy="777896"/>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9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368639" y="3268075"/>
            <a:ext cx="3795590" cy="500357"/>
          </a:xfrm>
        </p:spPr>
        <p:txBody>
          <a:bodyPr>
            <a:normAutofit/>
          </a:bodyPr>
          <a:lstStyle/>
          <a:p>
            <a:r>
              <a:rPr lang="en-US" altLang="zh-CN" dirty="0"/>
              <a:t>           </a:t>
            </a:r>
            <a:endParaRPr lang="en-US" altLang="zh-CN" sz="1900" dirty="0">
              <a:solidFill>
                <a:srgbClr val="24292F"/>
              </a:solidFill>
              <a:latin typeface="-apple-system"/>
            </a:endParaRPr>
          </a:p>
        </p:txBody>
      </p:sp>
      <p:sp>
        <p:nvSpPr>
          <p:cNvPr id="3" name="标题 2"/>
          <p:cNvSpPr>
            <a:spLocks noGrp="1"/>
          </p:cNvSpPr>
          <p:nvPr>
            <p:ph type="ctrTitle"/>
          </p:nvPr>
        </p:nvSpPr>
        <p:spPr>
          <a:xfrm>
            <a:off x="5219205" y="1905001"/>
            <a:ext cx="6301284" cy="1272584"/>
          </a:xfrm>
        </p:spPr>
        <p:txBody>
          <a:bodyPr/>
          <a:lstStyle/>
          <a:p>
            <a:r>
              <a:rPr lang="en-US" altLang="zh-CN" b="0" i="0" dirty="0">
                <a:solidFill>
                  <a:srgbClr val="4A4A4A"/>
                </a:solidFill>
                <a:effectLst/>
                <a:latin typeface="Optima-Regular"/>
              </a:rPr>
              <a:t>Apache </a:t>
            </a:r>
            <a:r>
              <a:rPr lang="en-US" altLang="zh-CN" b="0" i="0" dirty="0" err="1">
                <a:solidFill>
                  <a:srgbClr val="4A4A4A"/>
                </a:solidFill>
                <a:effectLst/>
                <a:latin typeface="Optima-Regular"/>
              </a:rPr>
              <a:t>SeaTunnel</a:t>
            </a:r>
            <a:r>
              <a:rPr lang="en-US" altLang="zh-CN" b="0" dirty="0">
                <a:solidFill>
                  <a:srgbClr val="4A4A4A"/>
                </a:solidFill>
                <a:latin typeface="Optima-Regular"/>
              </a:rPr>
              <a:t> </a:t>
            </a:r>
            <a:r>
              <a:rPr lang="en-US" altLang="zh-CN" b="0" i="0" dirty="0">
                <a:solidFill>
                  <a:srgbClr val="4A4A4A"/>
                </a:solidFill>
                <a:effectLst/>
                <a:latin typeface="Optima-Regular"/>
              </a:rPr>
              <a:t>CDC</a:t>
            </a:r>
            <a:endParaRPr lang="zh-CN" altLang="en-US" dirty="0"/>
          </a:p>
        </p:txBody>
      </p:sp>
      <p:sp>
        <p:nvSpPr>
          <p:cNvPr id="4" name="文本占位符 3"/>
          <p:cNvSpPr>
            <a:spLocks noGrp="1"/>
          </p:cNvSpPr>
          <p:nvPr>
            <p:ph type="body" sz="quarter" idx="10"/>
          </p:nvPr>
        </p:nvSpPr>
        <p:spPr/>
        <p:txBody>
          <a:bodyPr/>
          <a:lstStyle/>
          <a:p>
            <a:r>
              <a:rPr lang="en-US" altLang="zh-CN" dirty="0"/>
              <a:t>Apache</a:t>
            </a:r>
            <a:r>
              <a:rPr lang="zh-CN" altLang="en-US" dirty="0"/>
              <a:t> </a:t>
            </a:r>
            <a:r>
              <a:rPr lang="en-US" altLang="zh-CN" dirty="0" err="1"/>
              <a:t>SeaTunnel</a:t>
            </a:r>
            <a:r>
              <a:rPr lang="zh-CN" altLang="en-US" dirty="0"/>
              <a:t> </a:t>
            </a:r>
            <a:r>
              <a:rPr lang="en-US" altLang="zh-CN" dirty="0"/>
              <a:t>Committer</a:t>
            </a:r>
            <a:r>
              <a:rPr lang="zh-CN" altLang="en-US" dirty="0"/>
              <a:t> 李宗文</a:t>
            </a:r>
          </a:p>
        </p:txBody>
      </p:sp>
      <p:sp>
        <p:nvSpPr>
          <p:cNvPr id="5" name="文本占位符 4"/>
          <p:cNvSpPr>
            <a:spLocks noGrp="1"/>
          </p:cNvSpPr>
          <p:nvPr>
            <p:ph type="body" sz="quarter" idx="11"/>
          </p:nvPr>
        </p:nvSpPr>
        <p:spPr/>
        <p:txBody>
          <a:bodyPr/>
          <a:lstStyle/>
          <a:p>
            <a:r>
              <a:rPr lang="en-US" altLang="zh-CN" dirty="0"/>
              <a:t>2022-12-15</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5122676" cy="461665"/>
          </a:xfrm>
          <a:prstGeom prst="rect">
            <a:avLst/>
          </a:prstGeom>
          <a:noFill/>
        </p:spPr>
        <p:txBody>
          <a:bodyPr wrap="square" rtlCol="0">
            <a:spAutoFit/>
          </a:bodyPr>
          <a:lstStyle/>
          <a:p>
            <a:r>
              <a:rPr lang="zh-CN" altLang="en-US" sz="2400" dirty="0">
                <a:solidFill>
                  <a:srgbClr val="F5F5F5"/>
                </a:solidFill>
              </a:rPr>
              <a:t>持有链接过多</a:t>
            </a: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a:extLst>
              <a:ext uri="{FF2B5EF4-FFF2-40B4-BE49-F238E27FC236}">
                <a16:creationId xmlns:a16="http://schemas.microsoft.com/office/drawing/2014/main" id="{C77DA275-BC3F-0BF5-F633-FD42861662A3}"/>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7" name="图片 6">
            <a:extLst>
              <a:ext uri="{FF2B5EF4-FFF2-40B4-BE49-F238E27FC236}">
                <a16:creationId xmlns:a16="http://schemas.microsoft.com/office/drawing/2014/main" id="{A28ED632-10C7-A9C7-9DA6-83BBF252D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556" y="1843940"/>
            <a:ext cx="6513342" cy="4346241"/>
          </a:xfrm>
          <a:prstGeom prst="rect">
            <a:avLst/>
          </a:prstGeom>
        </p:spPr>
      </p:pic>
    </p:spTree>
    <p:extLst>
      <p:ext uri="{BB962C8B-B14F-4D97-AF65-F5344CB8AC3E}">
        <p14:creationId xmlns:p14="http://schemas.microsoft.com/office/powerpoint/2010/main" val="41206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圆角 88"/>
          <p:cNvSpPr/>
          <p:nvPr/>
        </p:nvSpPr>
        <p:spPr>
          <a:xfrm>
            <a:off x="0" y="-32946"/>
            <a:ext cx="12192000" cy="6890945"/>
          </a:xfrm>
          <a:prstGeom prst="roundRect">
            <a:avLst>
              <a:gd name="adj" fmla="val 0"/>
            </a:avLst>
          </a:prstGeom>
          <a:solidFill>
            <a:srgbClr val="161C2A"/>
          </a:soli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grpSp>
        <p:nvGrpSpPr>
          <p:cNvPr id="36" name="组合 35"/>
          <p:cNvGrpSpPr/>
          <p:nvPr/>
        </p:nvGrpSpPr>
        <p:grpSpPr>
          <a:xfrm>
            <a:off x="4212894" y="2508368"/>
            <a:ext cx="1183083" cy="279136"/>
            <a:chOff x="9906371" y="3180026"/>
            <a:chExt cx="1990145" cy="469554"/>
          </a:xfrm>
          <a:solidFill>
            <a:schemeClr val="bg1"/>
          </a:solidFill>
        </p:grpSpPr>
        <p:sp>
          <p:nvSpPr>
            <p:cNvPr id="37" name="平行四边形 36"/>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812539" y="2683042"/>
            <a:ext cx="6157482" cy="1491916"/>
            <a:chOff x="2422187" y="2478061"/>
            <a:chExt cx="6157482" cy="1491916"/>
          </a:xfrm>
        </p:grpSpPr>
        <p:sp>
          <p:nvSpPr>
            <p:cNvPr id="63" name="矩形 62"/>
            <p:cNvSpPr/>
            <p:nvPr/>
          </p:nvSpPr>
          <p:spPr>
            <a:xfrm>
              <a:off x="3635946" y="3224018"/>
              <a:ext cx="601266" cy="45719"/>
            </a:xfrm>
            <a:prstGeom prst="rect">
              <a:avLst/>
            </a:prstGeom>
            <a:solidFill>
              <a:srgbClr val="BECDD6">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422187" y="2617139"/>
              <a:ext cx="1213759" cy="1213760"/>
              <a:chOff x="3335150" y="3314633"/>
              <a:chExt cx="1764867" cy="1764868"/>
            </a:xfrm>
          </p:grpSpPr>
          <p:sp>
            <p:nvSpPr>
              <p:cNvPr id="23" name="椭圆 22"/>
              <p:cNvSpPr/>
              <p:nvPr/>
            </p:nvSpPr>
            <p:spPr>
              <a:xfrm>
                <a:off x="3472445" y="3451928"/>
                <a:ext cx="1490277" cy="1490278"/>
              </a:xfrm>
              <a:prstGeom prst="ellipse">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chemeClr val="bg1">
                    <a:alpha val="20000"/>
                  </a:schemeClr>
                </a:outerShdw>
              </a:effectLst>
            </p:spPr>
            <p:txBody>
              <a:bodyPr rot="0" spcFirstLastPara="0" vert="horz" wrap="square" lIns="0" tIns="0" rIns="0" bIns="0" numCol="1" spcCol="0" rtlCol="0" fromWordArt="0" anchor="ctr" anchorCtr="0" forceAA="0" compatLnSpc="1">
                <a:normAutofit/>
              </a:bodyPr>
              <a:lstStyle/>
              <a:p>
                <a:pPr algn="ctr"/>
                <a:r>
                  <a:rPr lang="en-US" altLang="zh-CN" sz="3200" b="1" kern="0" dirty="0">
                    <a:solidFill>
                      <a:srgbClr val="D4DBDF"/>
                    </a:solidFill>
                    <a:latin typeface="+mj-ea"/>
                    <a:ea typeface="+mj-ea"/>
                    <a:cs typeface="Arial" panose="020B0604020202090204" pitchFamily="34" charset="0"/>
                  </a:rPr>
                  <a:t>03</a:t>
                </a:r>
                <a:endParaRPr lang="zh-CN" altLang="en-US" sz="3200" b="1" kern="0" dirty="0">
                  <a:solidFill>
                    <a:srgbClr val="D4DBDF"/>
                  </a:solidFill>
                  <a:latin typeface="+mj-ea"/>
                  <a:ea typeface="+mj-ea"/>
                  <a:cs typeface="Arial" panose="020B0604020202090204" pitchFamily="34" charset="0"/>
                </a:endParaRPr>
              </a:p>
            </p:txBody>
          </p:sp>
          <p:sp>
            <p:nvSpPr>
              <p:cNvPr id="24" name="椭圆 23"/>
              <p:cNvSpPr/>
              <p:nvPr/>
            </p:nvSpPr>
            <p:spPr>
              <a:xfrm>
                <a:off x="3335150" y="3314633"/>
                <a:ext cx="1764867" cy="1764868"/>
              </a:xfrm>
              <a:prstGeom prst="ellipse">
                <a:avLst/>
              </a:prstGeom>
              <a:noFill/>
              <a:ln w="50800">
                <a:solidFill>
                  <a:srgbClr val="739DB4">
                    <a:alpha val="25000"/>
                  </a:srgb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圆角 52"/>
            <p:cNvSpPr/>
            <p:nvPr/>
          </p:nvSpPr>
          <p:spPr>
            <a:xfrm>
              <a:off x="4126832" y="2478061"/>
              <a:ext cx="4452837" cy="1491916"/>
            </a:xfrm>
            <a:prstGeom prst="roundRect">
              <a:avLst/>
            </a:prstGeom>
            <a:solidFill>
              <a:srgbClr val="01C8C1"/>
            </a:solidFill>
            <a:ln w="12700" cap="rnd" cmpd="sng" algn="ctr">
              <a:noFill/>
              <a:prstDash val="solid"/>
              <a:round/>
            </a:ln>
            <a:effectLst>
              <a:outerShdw blurRad="304800" dist="127000" algn="ctr" rotWithShape="0">
                <a:srgbClr val="01C8C1">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54" name="文本框 53"/>
            <p:cNvSpPr txBox="1"/>
            <p:nvPr/>
          </p:nvSpPr>
          <p:spPr>
            <a:xfrm>
              <a:off x="4225040" y="2994575"/>
              <a:ext cx="4273414" cy="492443"/>
            </a:xfrm>
            <a:prstGeom prst="rect">
              <a:avLst/>
            </a:prstGeom>
            <a:noFill/>
          </p:spPr>
          <p:txBody>
            <a:bodyPr wrap="none" lIns="0" tIns="0" rIns="0" bIns="0" rtlCol="0">
              <a:spAutoFit/>
            </a:bodyPr>
            <a:lstStyle/>
            <a:p>
              <a:r>
                <a:rPr lang="en-US" altLang="zh-CN" sz="3200" b="1" dirty="0" err="1">
                  <a:solidFill>
                    <a:srgbClr val="24292F"/>
                  </a:solidFill>
                  <a:latin typeface="-apple-system"/>
                </a:rPr>
                <a:t>SeaTunnel</a:t>
              </a:r>
              <a:r>
                <a:rPr lang="zh-CN" altLang="en-US" sz="3200" b="1" dirty="0">
                  <a:solidFill>
                    <a:srgbClr val="24292F"/>
                  </a:solidFill>
                  <a:latin typeface="-apple-system"/>
                </a:rPr>
                <a:t> </a:t>
              </a:r>
              <a:r>
                <a:rPr lang="en-US" altLang="zh-CN" sz="3200" b="1" dirty="0">
                  <a:solidFill>
                    <a:srgbClr val="24292F"/>
                  </a:solidFill>
                  <a:latin typeface="-apple-system"/>
                </a:rPr>
                <a:t>CDC</a:t>
              </a:r>
              <a:r>
                <a:rPr lang="zh-CN" altLang="en-US" sz="3200" b="1" dirty="0">
                  <a:solidFill>
                    <a:srgbClr val="24292F"/>
                  </a:solidFill>
                  <a:latin typeface="-apple-system"/>
                </a:rPr>
                <a:t> 架构目标</a:t>
              </a:r>
              <a:endParaRPr lang="en-US" altLang="zh-CN" sz="3200" b="1" dirty="0">
                <a:solidFill>
                  <a:srgbClr val="24292F"/>
                </a:solidFill>
                <a:latin typeface="-apple-system"/>
              </a:endParaRPr>
            </a:p>
          </p:txBody>
        </p:sp>
      </p:grpSp>
      <p:grpSp>
        <p:nvGrpSpPr>
          <p:cNvPr id="55" name="组合 54"/>
          <p:cNvGrpSpPr/>
          <p:nvPr/>
        </p:nvGrpSpPr>
        <p:grpSpPr>
          <a:xfrm>
            <a:off x="7228468" y="3941457"/>
            <a:ext cx="2607057" cy="615108"/>
            <a:chOff x="9906371" y="3180026"/>
            <a:chExt cx="1990145" cy="469554"/>
          </a:xfrm>
          <a:solidFill>
            <a:srgbClr val="7096AB">
              <a:alpha val="20000"/>
            </a:srgbClr>
          </a:solidFill>
        </p:grpSpPr>
        <p:sp>
          <p:nvSpPr>
            <p:cNvPr id="56" name="平行四边形 5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直角三角形 6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232012" y="147490"/>
            <a:ext cx="2087161" cy="492444"/>
            <a:chOff x="9906371" y="3180026"/>
            <a:chExt cx="1990145" cy="469554"/>
          </a:xfrm>
          <a:solidFill>
            <a:srgbClr val="01C8C1">
              <a:alpha val="20000"/>
            </a:srgbClr>
          </a:solidFill>
        </p:grpSpPr>
        <p:sp>
          <p:nvSpPr>
            <p:cNvPr id="66" name="平行四边形 6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0275576" y="6240463"/>
            <a:ext cx="1836454" cy="433292"/>
            <a:chOff x="9906371" y="3180026"/>
            <a:chExt cx="1990145" cy="469554"/>
          </a:xfrm>
          <a:solidFill>
            <a:schemeClr val="bg1">
              <a:alpha val="12000"/>
            </a:schemeClr>
          </a:solidFill>
        </p:grpSpPr>
        <p:sp>
          <p:nvSpPr>
            <p:cNvPr id="82" name="平行四边形 81"/>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直角三角形 86"/>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直角三角形 87"/>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6089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3452257" cy="461665"/>
          </a:xfrm>
          <a:prstGeom prst="rect">
            <a:avLst/>
          </a:prstGeom>
          <a:noFill/>
        </p:spPr>
        <p:txBody>
          <a:bodyPr wrap="square" rtlCol="0">
            <a:spAutoFit/>
          </a:bodyPr>
          <a:lstStyle/>
          <a:p>
            <a:r>
              <a:rPr lang="en-US" altLang="zh-CN" sz="2400" dirty="0" err="1">
                <a:solidFill>
                  <a:srgbClr val="F5F5F5"/>
                </a:solidFill>
              </a:rPr>
              <a:t>SeaTunnel</a:t>
            </a:r>
            <a:r>
              <a:rPr lang="zh-CN" altLang="en-US" sz="2400" dirty="0">
                <a:solidFill>
                  <a:srgbClr val="F5F5F5"/>
                </a:solidFill>
              </a:rPr>
              <a:t> </a:t>
            </a:r>
            <a:r>
              <a:rPr lang="en-US" altLang="zh-CN" sz="2400" dirty="0">
                <a:solidFill>
                  <a:srgbClr val="F5F5F5"/>
                </a:solidFill>
              </a:rPr>
              <a:t>CDC</a:t>
            </a:r>
            <a:endParaRPr lang="zh-CN" altLang="en-US" sz="2400" dirty="0">
              <a:solidFill>
                <a:srgbClr val="F5F5F5"/>
              </a:solidFill>
            </a:endParaRPr>
          </a:p>
        </p:txBody>
      </p:sp>
      <p:sp>
        <p:nvSpPr>
          <p:cNvPr id="10" name="文本框 9">
            <a:extLst>
              <a:ext uri="{FF2B5EF4-FFF2-40B4-BE49-F238E27FC236}">
                <a16:creationId xmlns:a16="http://schemas.microsoft.com/office/drawing/2014/main" id="{83B5CECD-D834-4A0F-8F4D-F9279F24C5D1}"/>
              </a:ext>
            </a:extLst>
          </p:cNvPr>
          <p:cNvSpPr txBox="1"/>
          <p:nvPr/>
        </p:nvSpPr>
        <p:spPr>
          <a:xfrm>
            <a:off x="902525" y="2269485"/>
            <a:ext cx="4355275" cy="369332"/>
          </a:xfrm>
          <a:prstGeom prst="rect">
            <a:avLst/>
          </a:prstGeom>
          <a:noFill/>
        </p:spPr>
        <p:txBody>
          <a:bodyPr wrap="square" rtlCol="0">
            <a:spAutoFit/>
          </a:bodyPr>
          <a:lstStyle/>
          <a:p>
            <a:r>
              <a:rPr lang="en-US" altLang="zh-CN" b="0" i="0" dirty="0">
                <a:solidFill>
                  <a:srgbClr val="F5F5F5"/>
                </a:solidFill>
                <a:effectLst/>
                <a:latin typeface="arial" panose="020B0604020202020204" pitchFamily="34" charset="0"/>
              </a:rPr>
              <a:t>•</a:t>
            </a:r>
            <a:r>
              <a:rPr lang="zh-CN" altLang="en-US" b="0" i="0" dirty="0">
                <a:solidFill>
                  <a:srgbClr val="F5F5F5"/>
                </a:solidFill>
                <a:effectLst/>
                <a:latin typeface="arial" panose="020B0604020202020204" pitchFamily="34" charset="0"/>
              </a:rPr>
              <a:t> </a:t>
            </a:r>
            <a:r>
              <a:rPr lang="zh-CN" altLang="en-US" dirty="0">
                <a:solidFill>
                  <a:srgbClr val="F5F5F5"/>
                </a:solidFill>
              </a:rPr>
              <a:t>支持 </a:t>
            </a:r>
            <a:r>
              <a:rPr lang="en-US" altLang="zh-CN" dirty="0">
                <a:solidFill>
                  <a:srgbClr val="F5F5F5"/>
                </a:solidFill>
              </a:rPr>
              <a:t>CDC</a:t>
            </a:r>
            <a:endParaRPr lang="zh-CN" altLang="en-US" dirty="0">
              <a:solidFill>
                <a:srgbClr val="F5F5F5"/>
              </a:solidFill>
            </a:endParaRPr>
          </a:p>
        </p:txBody>
      </p:sp>
      <p:sp>
        <p:nvSpPr>
          <p:cNvPr id="12" name="文本框 11">
            <a:extLst>
              <a:ext uri="{FF2B5EF4-FFF2-40B4-BE49-F238E27FC236}">
                <a16:creationId xmlns:a16="http://schemas.microsoft.com/office/drawing/2014/main" id="{0AFE8A9B-885F-49D4-A116-A373A576B865}"/>
              </a:ext>
            </a:extLst>
          </p:cNvPr>
          <p:cNvSpPr txBox="1"/>
          <p:nvPr/>
        </p:nvSpPr>
        <p:spPr>
          <a:xfrm>
            <a:off x="902525" y="2875083"/>
            <a:ext cx="4007922" cy="369332"/>
          </a:xfrm>
          <a:prstGeom prst="rect">
            <a:avLst/>
          </a:prstGeom>
          <a:noFill/>
        </p:spPr>
        <p:txBody>
          <a:bodyPr wrap="square" rtlCol="0">
            <a:spAutoFit/>
          </a:bodyPr>
          <a:lstStyle/>
          <a:p>
            <a:r>
              <a:rPr lang="en-US" altLang="zh-CN" b="0" i="0" dirty="0">
                <a:solidFill>
                  <a:srgbClr val="F5F5F5"/>
                </a:solidFill>
                <a:effectLst/>
                <a:latin typeface="arial" panose="020B0604020202020204" pitchFamily="34" charset="0"/>
              </a:rPr>
              <a:t>• </a:t>
            </a:r>
            <a:r>
              <a:rPr lang="zh-CN" altLang="en-US" dirty="0">
                <a:solidFill>
                  <a:srgbClr val="F5F5F5"/>
                </a:solidFill>
                <a:latin typeface="arial" panose="020B0604020202020204" pitchFamily="34" charset="0"/>
              </a:rPr>
              <a:t>支持无锁并行快照历史数据</a:t>
            </a:r>
          </a:p>
        </p:txBody>
      </p:sp>
      <p:sp>
        <p:nvSpPr>
          <p:cNvPr id="14" name="文本框 13">
            <a:extLst>
              <a:ext uri="{FF2B5EF4-FFF2-40B4-BE49-F238E27FC236}">
                <a16:creationId xmlns:a16="http://schemas.microsoft.com/office/drawing/2014/main" id="{CF619939-72EB-4320-8C15-6B015A1BD743}"/>
              </a:ext>
            </a:extLst>
          </p:cNvPr>
          <p:cNvSpPr txBox="1"/>
          <p:nvPr/>
        </p:nvSpPr>
        <p:spPr>
          <a:xfrm>
            <a:off x="4837215" y="340061"/>
            <a:ext cx="2517569" cy="584775"/>
          </a:xfrm>
          <a:prstGeom prst="rect">
            <a:avLst/>
          </a:prstGeom>
          <a:noFill/>
        </p:spPr>
        <p:txBody>
          <a:bodyPr wrap="square" rtlCol="0">
            <a:spAutoFit/>
          </a:bodyPr>
          <a:lstStyle/>
          <a:p>
            <a:pPr algn="ctr"/>
            <a:r>
              <a:rPr lang="zh-CN" altLang="en-US" sz="3200" b="1" dirty="0">
                <a:solidFill>
                  <a:srgbClr val="F5F5F5"/>
                </a:solidFill>
                <a:latin typeface="-apple-system"/>
              </a:rPr>
              <a:t>目标</a:t>
            </a:r>
            <a:endParaRPr lang="zh-CN" altLang="en-US" sz="3200" b="1" dirty="0">
              <a:solidFill>
                <a:srgbClr val="F5F5F5"/>
              </a:solidFill>
            </a:endParaRP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2745592-A449-0EEE-FCD7-4E63A89E86FE}"/>
              </a:ext>
            </a:extLst>
          </p:cNvPr>
          <p:cNvSpPr txBox="1"/>
          <p:nvPr/>
        </p:nvSpPr>
        <p:spPr>
          <a:xfrm>
            <a:off x="902524" y="3479894"/>
            <a:ext cx="5504214" cy="369332"/>
          </a:xfrm>
          <a:prstGeom prst="rect">
            <a:avLst/>
          </a:prstGeom>
          <a:noFill/>
        </p:spPr>
        <p:txBody>
          <a:bodyPr wrap="square" rtlCol="0">
            <a:spAutoFit/>
          </a:bodyPr>
          <a:lstStyle/>
          <a:p>
            <a:r>
              <a:rPr lang="en-US" altLang="zh-CN" b="0" i="0" dirty="0">
                <a:solidFill>
                  <a:srgbClr val="F5F5F5"/>
                </a:solidFill>
                <a:effectLst/>
                <a:latin typeface="arial" panose="020B0604020202020204" pitchFamily="34" charset="0"/>
              </a:rPr>
              <a:t>• </a:t>
            </a:r>
            <a:r>
              <a:rPr lang="zh-CN" altLang="en-US" b="0" i="0" dirty="0">
                <a:solidFill>
                  <a:srgbClr val="F5F5F5"/>
                </a:solidFill>
                <a:effectLst/>
                <a:latin typeface="arial" panose="020B0604020202020204" pitchFamily="34" charset="0"/>
              </a:rPr>
              <a:t>支持日志心跳检测和动态加表</a:t>
            </a:r>
            <a:endParaRPr lang="zh-CN" altLang="en-US" dirty="0">
              <a:solidFill>
                <a:srgbClr val="F5F5F5"/>
              </a:solidFill>
              <a:latin typeface="arial" panose="020B0604020202020204" pitchFamily="34" charset="0"/>
            </a:endParaRPr>
          </a:p>
        </p:txBody>
      </p:sp>
      <p:sp>
        <p:nvSpPr>
          <p:cNvPr id="5" name="文本框 4">
            <a:extLst>
              <a:ext uri="{FF2B5EF4-FFF2-40B4-BE49-F238E27FC236}">
                <a16:creationId xmlns:a16="http://schemas.microsoft.com/office/drawing/2014/main" id="{C2862AC6-F1DA-D5E0-5FAE-596BCC1D78BE}"/>
              </a:ext>
            </a:extLst>
          </p:cNvPr>
          <p:cNvSpPr txBox="1"/>
          <p:nvPr/>
        </p:nvSpPr>
        <p:spPr>
          <a:xfrm>
            <a:off x="902525" y="4078521"/>
            <a:ext cx="6313284" cy="369332"/>
          </a:xfrm>
          <a:prstGeom prst="rect">
            <a:avLst/>
          </a:prstGeom>
          <a:noFill/>
        </p:spPr>
        <p:txBody>
          <a:bodyPr wrap="square">
            <a:spAutoFit/>
          </a:bodyPr>
          <a:lstStyle/>
          <a:p>
            <a:r>
              <a:rPr lang="en-US" altLang="zh-CN" b="0" i="0" dirty="0">
                <a:solidFill>
                  <a:srgbClr val="F5F5F5"/>
                </a:solidFill>
                <a:effectLst/>
                <a:latin typeface="arial" panose="020B0604020202020204" pitchFamily="34" charset="0"/>
              </a:rPr>
              <a:t>• </a:t>
            </a:r>
            <a:r>
              <a:rPr lang="zh-CN" altLang="en-US" b="0" i="0" dirty="0">
                <a:solidFill>
                  <a:srgbClr val="F5F5F5"/>
                </a:solidFill>
                <a:effectLst/>
                <a:latin typeface="arial" panose="020B0604020202020204" pitchFamily="34" charset="0"/>
              </a:rPr>
              <a:t>支持分库分表和多结构表读取</a:t>
            </a:r>
            <a:endParaRPr lang="zh-CN" altLang="en-US" dirty="0">
              <a:solidFill>
                <a:srgbClr val="F5F5F5"/>
              </a:solidFill>
              <a:latin typeface="arial" panose="020B0604020202020204" pitchFamily="34" charset="0"/>
            </a:endParaRPr>
          </a:p>
        </p:txBody>
      </p:sp>
      <p:sp>
        <p:nvSpPr>
          <p:cNvPr id="7" name="文本框 6">
            <a:extLst>
              <a:ext uri="{FF2B5EF4-FFF2-40B4-BE49-F238E27FC236}">
                <a16:creationId xmlns:a16="http://schemas.microsoft.com/office/drawing/2014/main" id="{94ACFAAA-76E6-BBA0-9E78-28D54A504728}"/>
              </a:ext>
            </a:extLst>
          </p:cNvPr>
          <p:cNvSpPr txBox="1"/>
          <p:nvPr/>
        </p:nvSpPr>
        <p:spPr>
          <a:xfrm>
            <a:off x="902525" y="4686603"/>
            <a:ext cx="3467594" cy="369332"/>
          </a:xfrm>
          <a:prstGeom prst="rect">
            <a:avLst/>
          </a:prstGeom>
          <a:noFill/>
        </p:spPr>
        <p:txBody>
          <a:bodyPr wrap="square">
            <a:spAutoFit/>
          </a:bodyPr>
          <a:lstStyle/>
          <a:p>
            <a:r>
              <a:rPr lang="en-US" altLang="zh-CN" b="0" i="0" dirty="0">
                <a:solidFill>
                  <a:srgbClr val="F5F5F5"/>
                </a:solidFill>
                <a:effectLst/>
                <a:latin typeface="arial" panose="020B0604020202020204" pitchFamily="34" charset="0"/>
              </a:rPr>
              <a:t>• </a:t>
            </a:r>
            <a:r>
              <a:rPr lang="zh-CN" altLang="en-US" b="0" i="0" dirty="0">
                <a:solidFill>
                  <a:srgbClr val="F5F5F5"/>
                </a:solidFill>
                <a:effectLst/>
                <a:latin typeface="arial" panose="020B0604020202020204" pitchFamily="34" charset="0"/>
              </a:rPr>
              <a:t>支持</a:t>
            </a:r>
            <a:r>
              <a:rPr lang="en-US" altLang="zh-CN" dirty="0">
                <a:solidFill>
                  <a:srgbClr val="F5F5F5"/>
                </a:solidFill>
                <a:latin typeface="arial" panose="020B0604020202020204" pitchFamily="34" charset="0"/>
              </a:rPr>
              <a:t>Schema</a:t>
            </a:r>
            <a:r>
              <a:rPr lang="zh-CN" altLang="en-US" dirty="0">
                <a:solidFill>
                  <a:srgbClr val="F5F5F5"/>
                </a:solidFill>
                <a:latin typeface="arial" panose="020B0604020202020204" pitchFamily="34" charset="0"/>
              </a:rPr>
              <a:t> </a:t>
            </a:r>
            <a:r>
              <a:rPr lang="en-US" altLang="zh-CN" dirty="0">
                <a:solidFill>
                  <a:srgbClr val="F5F5F5"/>
                </a:solidFill>
                <a:latin typeface="arial" panose="020B0604020202020204" pitchFamily="34" charset="0"/>
              </a:rPr>
              <a:t>evolution</a:t>
            </a:r>
            <a:endParaRPr lang="zh-CN" altLang="en-US" dirty="0">
              <a:solidFill>
                <a:srgbClr val="F5F5F5"/>
              </a:solidFill>
              <a:latin typeface="arial" panose="020B0604020202020204" pitchFamily="34" charset="0"/>
            </a:endParaRPr>
          </a:p>
        </p:txBody>
      </p:sp>
    </p:spTree>
    <p:extLst>
      <p:ext uri="{BB962C8B-B14F-4D97-AF65-F5344CB8AC3E}">
        <p14:creationId xmlns:p14="http://schemas.microsoft.com/office/powerpoint/2010/main" val="195967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14" name="文本框 13">
            <a:extLst>
              <a:ext uri="{FF2B5EF4-FFF2-40B4-BE49-F238E27FC236}">
                <a16:creationId xmlns:a16="http://schemas.microsoft.com/office/drawing/2014/main" id="{CF619939-72EB-4320-8C15-6B015A1BD743}"/>
              </a:ext>
            </a:extLst>
          </p:cNvPr>
          <p:cNvSpPr txBox="1"/>
          <p:nvPr/>
        </p:nvSpPr>
        <p:spPr>
          <a:xfrm>
            <a:off x="4370119" y="369332"/>
            <a:ext cx="3444945" cy="584775"/>
          </a:xfrm>
          <a:prstGeom prst="rect">
            <a:avLst/>
          </a:prstGeom>
          <a:noFill/>
        </p:spPr>
        <p:txBody>
          <a:bodyPr wrap="square" rtlCol="0">
            <a:spAutoFit/>
          </a:bodyPr>
          <a:lstStyle/>
          <a:p>
            <a:pPr algn="ctr"/>
            <a:r>
              <a:rPr lang="zh-CN" altLang="en-US" sz="3200" b="1" dirty="0">
                <a:solidFill>
                  <a:srgbClr val="F5F5F5"/>
                </a:solidFill>
              </a:rPr>
              <a:t>无锁增量快照算法</a:t>
            </a:r>
          </a:p>
        </p:txBody>
      </p:sp>
      <p:pic>
        <p:nvPicPr>
          <p:cNvPr id="13" name="图片 12">
            <a:extLst>
              <a:ext uri="{FF2B5EF4-FFF2-40B4-BE49-F238E27FC236}">
                <a16:creationId xmlns:a16="http://schemas.microsoft.com/office/drawing/2014/main" id="{5D05B9DD-CDB3-2A9C-5182-F83D8DB5E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922" y="2383273"/>
            <a:ext cx="11451338" cy="2557763"/>
          </a:xfrm>
          <a:prstGeom prst="rect">
            <a:avLst/>
          </a:prstGeom>
        </p:spPr>
      </p:pic>
    </p:spTree>
    <p:extLst>
      <p:ext uri="{BB962C8B-B14F-4D97-AF65-F5344CB8AC3E}">
        <p14:creationId xmlns:p14="http://schemas.microsoft.com/office/powerpoint/2010/main" val="387128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14" name="文本框 13">
            <a:extLst>
              <a:ext uri="{FF2B5EF4-FFF2-40B4-BE49-F238E27FC236}">
                <a16:creationId xmlns:a16="http://schemas.microsoft.com/office/drawing/2014/main" id="{CF619939-72EB-4320-8C15-6B015A1BD743}"/>
              </a:ext>
            </a:extLst>
          </p:cNvPr>
          <p:cNvSpPr txBox="1"/>
          <p:nvPr/>
        </p:nvSpPr>
        <p:spPr>
          <a:xfrm>
            <a:off x="4370119" y="369332"/>
            <a:ext cx="3444945" cy="584775"/>
          </a:xfrm>
          <a:prstGeom prst="rect">
            <a:avLst/>
          </a:prstGeom>
          <a:noFill/>
        </p:spPr>
        <p:txBody>
          <a:bodyPr wrap="square" rtlCol="0">
            <a:spAutoFit/>
          </a:bodyPr>
          <a:lstStyle/>
          <a:p>
            <a:pPr algn="ctr"/>
            <a:r>
              <a:rPr lang="zh-CN" altLang="en-US" sz="3200" b="1" dirty="0">
                <a:solidFill>
                  <a:srgbClr val="F5F5F5"/>
                </a:solidFill>
              </a:rPr>
              <a:t>快照阶段</a:t>
            </a:r>
          </a:p>
        </p:txBody>
      </p:sp>
      <p:pic>
        <p:nvPicPr>
          <p:cNvPr id="11" name="图片 10">
            <a:extLst>
              <a:ext uri="{FF2B5EF4-FFF2-40B4-BE49-F238E27FC236}">
                <a16:creationId xmlns:a16="http://schemas.microsoft.com/office/drawing/2014/main" id="{9C2B78E7-4A1D-F757-548E-EA63CC215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136" y="1314121"/>
            <a:ext cx="7772400" cy="4696067"/>
          </a:xfrm>
          <a:prstGeom prst="rect">
            <a:avLst/>
          </a:prstGeom>
        </p:spPr>
      </p:pic>
    </p:spTree>
    <p:extLst>
      <p:ext uri="{BB962C8B-B14F-4D97-AF65-F5344CB8AC3E}">
        <p14:creationId xmlns:p14="http://schemas.microsoft.com/office/powerpoint/2010/main" val="2308133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14" name="文本框 13">
            <a:extLst>
              <a:ext uri="{FF2B5EF4-FFF2-40B4-BE49-F238E27FC236}">
                <a16:creationId xmlns:a16="http://schemas.microsoft.com/office/drawing/2014/main" id="{CF619939-72EB-4320-8C15-6B015A1BD743}"/>
              </a:ext>
            </a:extLst>
          </p:cNvPr>
          <p:cNvSpPr txBox="1"/>
          <p:nvPr/>
        </p:nvSpPr>
        <p:spPr>
          <a:xfrm>
            <a:off x="4370119" y="369332"/>
            <a:ext cx="3444945" cy="584775"/>
          </a:xfrm>
          <a:prstGeom prst="rect">
            <a:avLst/>
          </a:prstGeom>
          <a:noFill/>
        </p:spPr>
        <p:txBody>
          <a:bodyPr wrap="square" rtlCol="0">
            <a:spAutoFit/>
          </a:bodyPr>
          <a:lstStyle/>
          <a:p>
            <a:pPr algn="ctr"/>
            <a:r>
              <a:rPr lang="zh-CN" altLang="en-US" sz="3200" b="1" dirty="0">
                <a:solidFill>
                  <a:srgbClr val="F5F5F5"/>
                </a:solidFill>
              </a:rPr>
              <a:t>快照阶段</a:t>
            </a:r>
          </a:p>
        </p:txBody>
      </p:sp>
      <p:pic>
        <p:nvPicPr>
          <p:cNvPr id="8" name="图片 7">
            <a:extLst>
              <a:ext uri="{FF2B5EF4-FFF2-40B4-BE49-F238E27FC236}">
                <a16:creationId xmlns:a16="http://schemas.microsoft.com/office/drawing/2014/main" id="{918BFF8A-ED7F-3F81-A53F-8C12099105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9375" y="1323439"/>
            <a:ext cx="7772400" cy="4675466"/>
          </a:xfrm>
          <a:prstGeom prst="rect">
            <a:avLst/>
          </a:prstGeom>
        </p:spPr>
      </p:pic>
    </p:spTree>
    <p:extLst>
      <p:ext uri="{BB962C8B-B14F-4D97-AF65-F5344CB8AC3E}">
        <p14:creationId xmlns:p14="http://schemas.microsoft.com/office/powerpoint/2010/main" val="2952297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14" name="文本框 13">
            <a:extLst>
              <a:ext uri="{FF2B5EF4-FFF2-40B4-BE49-F238E27FC236}">
                <a16:creationId xmlns:a16="http://schemas.microsoft.com/office/drawing/2014/main" id="{CF619939-72EB-4320-8C15-6B015A1BD743}"/>
              </a:ext>
            </a:extLst>
          </p:cNvPr>
          <p:cNvSpPr txBox="1"/>
          <p:nvPr/>
        </p:nvSpPr>
        <p:spPr>
          <a:xfrm>
            <a:off x="4370119" y="369332"/>
            <a:ext cx="3444945" cy="584775"/>
          </a:xfrm>
          <a:prstGeom prst="rect">
            <a:avLst/>
          </a:prstGeom>
          <a:noFill/>
        </p:spPr>
        <p:txBody>
          <a:bodyPr wrap="square" rtlCol="0">
            <a:spAutoFit/>
          </a:bodyPr>
          <a:lstStyle/>
          <a:p>
            <a:pPr algn="ctr"/>
            <a:r>
              <a:rPr lang="zh-CN" altLang="en-US" sz="3200" b="1" dirty="0">
                <a:solidFill>
                  <a:srgbClr val="F5F5F5"/>
                </a:solidFill>
              </a:rPr>
              <a:t>增量阶段</a:t>
            </a:r>
          </a:p>
        </p:txBody>
      </p:sp>
      <p:pic>
        <p:nvPicPr>
          <p:cNvPr id="5" name="图片 4">
            <a:extLst>
              <a:ext uri="{FF2B5EF4-FFF2-40B4-BE49-F238E27FC236}">
                <a16:creationId xmlns:a16="http://schemas.microsoft.com/office/drawing/2014/main" id="{1B06C1A5-12CF-C573-C28B-C4D0D4796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472" y="1465573"/>
            <a:ext cx="8345934" cy="4393162"/>
          </a:xfrm>
          <a:prstGeom prst="rect">
            <a:avLst/>
          </a:prstGeom>
        </p:spPr>
      </p:pic>
    </p:spTree>
    <p:extLst>
      <p:ext uri="{BB962C8B-B14F-4D97-AF65-F5344CB8AC3E}">
        <p14:creationId xmlns:p14="http://schemas.microsoft.com/office/powerpoint/2010/main" val="1431162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14" name="文本框 13">
            <a:extLst>
              <a:ext uri="{FF2B5EF4-FFF2-40B4-BE49-F238E27FC236}">
                <a16:creationId xmlns:a16="http://schemas.microsoft.com/office/drawing/2014/main" id="{CF619939-72EB-4320-8C15-6B015A1BD743}"/>
              </a:ext>
            </a:extLst>
          </p:cNvPr>
          <p:cNvSpPr txBox="1"/>
          <p:nvPr/>
        </p:nvSpPr>
        <p:spPr>
          <a:xfrm>
            <a:off x="4370119" y="369332"/>
            <a:ext cx="3444945" cy="584775"/>
          </a:xfrm>
          <a:prstGeom prst="rect">
            <a:avLst/>
          </a:prstGeom>
          <a:noFill/>
        </p:spPr>
        <p:txBody>
          <a:bodyPr wrap="square" rtlCol="0">
            <a:spAutoFit/>
          </a:bodyPr>
          <a:lstStyle/>
          <a:p>
            <a:pPr algn="ctr"/>
            <a:r>
              <a:rPr lang="zh-CN" altLang="en-US" sz="3200" b="1" dirty="0">
                <a:solidFill>
                  <a:srgbClr val="F5F5F5"/>
                </a:solidFill>
              </a:rPr>
              <a:t>增量阶段</a:t>
            </a:r>
          </a:p>
        </p:txBody>
      </p:sp>
      <p:pic>
        <p:nvPicPr>
          <p:cNvPr id="7" name="图片 6">
            <a:extLst>
              <a:ext uri="{FF2B5EF4-FFF2-40B4-BE49-F238E27FC236}">
                <a16:creationId xmlns:a16="http://schemas.microsoft.com/office/drawing/2014/main" id="{B2DA6A16-F149-E926-0FEC-8C164BE395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033" y="1584663"/>
            <a:ext cx="9701116" cy="4154982"/>
          </a:xfrm>
          <a:prstGeom prst="rect">
            <a:avLst/>
          </a:prstGeom>
        </p:spPr>
      </p:pic>
    </p:spTree>
    <p:extLst>
      <p:ext uri="{BB962C8B-B14F-4D97-AF65-F5344CB8AC3E}">
        <p14:creationId xmlns:p14="http://schemas.microsoft.com/office/powerpoint/2010/main" val="122681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14" name="文本框 13">
            <a:extLst>
              <a:ext uri="{FF2B5EF4-FFF2-40B4-BE49-F238E27FC236}">
                <a16:creationId xmlns:a16="http://schemas.microsoft.com/office/drawing/2014/main" id="{CF619939-72EB-4320-8C15-6B015A1BD743}"/>
              </a:ext>
            </a:extLst>
          </p:cNvPr>
          <p:cNvSpPr txBox="1"/>
          <p:nvPr/>
        </p:nvSpPr>
        <p:spPr>
          <a:xfrm>
            <a:off x="4370119" y="369332"/>
            <a:ext cx="3444945" cy="584775"/>
          </a:xfrm>
          <a:prstGeom prst="rect">
            <a:avLst/>
          </a:prstGeom>
          <a:noFill/>
        </p:spPr>
        <p:txBody>
          <a:bodyPr wrap="square" rtlCol="0">
            <a:spAutoFit/>
          </a:bodyPr>
          <a:lstStyle/>
          <a:p>
            <a:pPr algn="ctr"/>
            <a:r>
              <a:rPr lang="zh-CN" altLang="en-US" sz="3200" b="1" dirty="0">
                <a:solidFill>
                  <a:srgbClr val="F5F5F5"/>
                </a:solidFill>
              </a:rPr>
              <a:t>发现新表</a:t>
            </a:r>
          </a:p>
        </p:txBody>
      </p:sp>
      <p:pic>
        <p:nvPicPr>
          <p:cNvPr id="3" name="图片 2">
            <a:extLst>
              <a:ext uri="{FF2B5EF4-FFF2-40B4-BE49-F238E27FC236}">
                <a16:creationId xmlns:a16="http://schemas.microsoft.com/office/drawing/2014/main" id="{86831CB4-9A52-4B1F-5713-78CEC121DA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463" y="1424074"/>
            <a:ext cx="9720000" cy="4476160"/>
          </a:xfrm>
          <a:prstGeom prst="rect">
            <a:avLst/>
          </a:prstGeom>
        </p:spPr>
      </p:pic>
    </p:spTree>
    <p:extLst>
      <p:ext uri="{BB962C8B-B14F-4D97-AF65-F5344CB8AC3E}">
        <p14:creationId xmlns:p14="http://schemas.microsoft.com/office/powerpoint/2010/main" val="1452868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14" name="文本框 13">
            <a:extLst>
              <a:ext uri="{FF2B5EF4-FFF2-40B4-BE49-F238E27FC236}">
                <a16:creationId xmlns:a16="http://schemas.microsoft.com/office/drawing/2014/main" id="{CF619939-72EB-4320-8C15-6B015A1BD743}"/>
              </a:ext>
            </a:extLst>
          </p:cNvPr>
          <p:cNvSpPr txBox="1"/>
          <p:nvPr/>
        </p:nvSpPr>
        <p:spPr>
          <a:xfrm>
            <a:off x="4370119" y="369332"/>
            <a:ext cx="3444945" cy="584775"/>
          </a:xfrm>
          <a:prstGeom prst="rect">
            <a:avLst/>
          </a:prstGeom>
          <a:noFill/>
        </p:spPr>
        <p:txBody>
          <a:bodyPr wrap="square" rtlCol="0">
            <a:spAutoFit/>
          </a:bodyPr>
          <a:lstStyle/>
          <a:p>
            <a:pPr algn="ctr"/>
            <a:r>
              <a:rPr lang="zh-CN" altLang="en-US" sz="3200" b="1" dirty="0">
                <a:solidFill>
                  <a:srgbClr val="F5F5F5"/>
                </a:solidFill>
              </a:rPr>
              <a:t>多结构表</a:t>
            </a:r>
          </a:p>
        </p:txBody>
      </p:sp>
      <p:pic>
        <p:nvPicPr>
          <p:cNvPr id="4" name="图片 3">
            <a:extLst>
              <a:ext uri="{FF2B5EF4-FFF2-40B4-BE49-F238E27FC236}">
                <a16:creationId xmlns:a16="http://schemas.microsoft.com/office/drawing/2014/main" id="{11B60679-211D-3B5D-A98B-DAAA81D6E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6391" y="1244386"/>
            <a:ext cx="7772400" cy="4835536"/>
          </a:xfrm>
          <a:prstGeom prst="rect">
            <a:avLst/>
          </a:prstGeom>
        </p:spPr>
      </p:pic>
    </p:spTree>
    <p:extLst>
      <p:ext uri="{BB962C8B-B14F-4D97-AF65-F5344CB8AC3E}">
        <p14:creationId xmlns:p14="http://schemas.microsoft.com/office/powerpoint/2010/main" val="2910665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16D666C-B958-4A3C-94F5-822B3D3D1F0A}"/>
              </a:ext>
            </a:extLst>
          </p:cNvPr>
          <p:cNvGrpSpPr/>
          <p:nvPr/>
        </p:nvGrpSpPr>
        <p:grpSpPr>
          <a:xfrm>
            <a:off x="0" y="0"/>
            <a:ext cx="12192000" cy="6858000"/>
            <a:chOff x="0" y="0"/>
            <a:chExt cx="12192000" cy="6858000"/>
          </a:xfrm>
        </p:grpSpPr>
        <p:pic>
          <p:nvPicPr>
            <p:cNvPr id="34" name="图片 33">
              <a:extLst>
                <a:ext uri="{FF2B5EF4-FFF2-40B4-BE49-F238E27FC236}">
                  <a16:creationId xmlns:a16="http://schemas.microsoft.com/office/drawing/2014/main" id="{8605F384-7ED0-4DAC-891E-9020638189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35" name="椭圆 34">
              <a:extLst>
                <a:ext uri="{FF2B5EF4-FFF2-40B4-BE49-F238E27FC236}">
                  <a16:creationId xmlns:a16="http://schemas.microsoft.com/office/drawing/2014/main" id="{EAC9293A-50AE-403E-8E73-450BFBEC35BA}"/>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a:extLst>
                <a:ext uri="{FF2B5EF4-FFF2-40B4-BE49-F238E27FC236}">
                  <a16:creationId xmlns:a16="http://schemas.microsoft.com/office/drawing/2014/main" id="{F1ADA079-6675-40F0-8460-C1777EA5FB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37" name="图片 36">
              <a:extLst>
                <a:ext uri="{FF2B5EF4-FFF2-40B4-BE49-F238E27FC236}">
                  <a16:creationId xmlns:a16="http://schemas.microsoft.com/office/drawing/2014/main" id="{D14933B9-ECCF-4004-989A-D57E638BEF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38" name="Rectangle 2">
              <a:extLst>
                <a:ext uri="{FF2B5EF4-FFF2-40B4-BE49-F238E27FC236}">
                  <a16:creationId xmlns:a16="http://schemas.microsoft.com/office/drawing/2014/main" id="{765DD11C-C828-48A9-B4B7-463BD58563F6}"/>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grpSp>
        <p:nvGrpSpPr>
          <p:cNvPr id="6" name="组合 5"/>
          <p:cNvGrpSpPr/>
          <p:nvPr/>
        </p:nvGrpSpPr>
        <p:grpSpPr>
          <a:xfrm>
            <a:off x="752427" y="1656455"/>
            <a:ext cx="3519322" cy="3066990"/>
            <a:chOff x="1498214" y="1745738"/>
            <a:chExt cx="2314806" cy="2017288"/>
          </a:xfrm>
        </p:grpSpPr>
        <p:sp>
          <p:nvSpPr>
            <p:cNvPr id="15" name="椭圆 14"/>
            <p:cNvSpPr/>
            <p:nvPr/>
          </p:nvSpPr>
          <p:spPr>
            <a:xfrm>
              <a:off x="1498214" y="1745738"/>
              <a:ext cx="1556460" cy="1556460"/>
            </a:xfrm>
            <a:prstGeom prst="ellipse">
              <a:avLst/>
            </a:prstGeom>
            <a:noFill/>
            <a:ln w="203200">
              <a:solidFill>
                <a:schemeClr val="bg1">
                  <a:alpha val="53000"/>
                </a:scheme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113168" y="2063174"/>
              <a:ext cx="1556460" cy="1556460"/>
            </a:xfrm>
            <a:prstGeom prst="ellipse">
              <a:avLst/>
            </a:prstGeom>
            <a:solidFill>
              <a:schemeClr val="bg1"/>
            </a:solidFill>
            <a:ln>
              <a:no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969776" y="1919782"/>
              <a:ext cx="1843244" cy="1843244"/>
            </a:xfrm>
            <a:prstGeom prst="ellipse">
              <a:avLst/>
            </a:prstGeom>
            <a:noFill/>
            <a:ln w="50800">
              <a:solidFill>
                <a:schemeClr val="bg1">
                  <a:alpha val="53000"/>
                </a:scheme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426914" y="2985226"/>
            <a:ext cx="2975173" cy="738664"/>
          </a:xfrm>
          <a:prstGeom prst="rect">
            <a:avLst/>
          </a:prstGeom>
          <a:noFill/>
          <a:effectLst>
            <a:outerShdw blurRad="304800" dist="50800" dir="5400000" algn="ctr" rotWithShape="0">
              <a:srgbClr val="01C8C1">
                <a:alpha val="43000"/>
              </a:srgbClr>
            </a:outerShdw>
          </a:effectLst>
        </p:spPr>
        <p:txBody>
          <a:bodyPr wrap="none" lIns="0" tIns="0" rIns="0" bIns="0" rtlCol="0">
            <a:spAutoFit/>
          </a:bodyPr>
          <a:lstStyle/>
          <a:p>
            <a:r>
              <a:rPr lang="en-US" altLang="zh-CN" sz="4800" b="1" dirty="0">
                <a:solidFill>
                  <a:srgbClr val="7096AB"/>
                </a:solidFill>
              </a:rPr>
              <a:t>CONTENT</a:t>
            </a:r>
            <a:endParaRPr lang="zh-CN" altLang="en-US" sz="4800" b="1" dirty="0">
              <a:solidFill>
                <a:srgbClr val="7096AB"/>
              </a:solidFill>
            </a:endParaRPr>
          </a:p>
        </p:txBody>
      </p:sp>
      <p:sp>
        <p:nvSpPr>
          <p:cNvPr id="16" name="椭圆 15"/>
          <p:cNvSpPr/>
          <p:nvPr/>
        </p:nvSpPr>
        <p:spPr>
          <a:xfrm>
            <a:off x="10894847" y="5000823"/>
            <a:ext cx="1556460" cy="1556460"/>
          </a:xfrm>
          <a:prstGeom prst="ellipse">
            <a:avLst/>
          </a:prstGeom>
          <a:noFill/>
          <a:ln w="203200">
            <a:solidFill>
              <a:schemeClr val="bg1"/>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70988" y="5374098"/>
            <a:ext cx="2366369" cy="2366369"/>
          </a:xfrm>
          <a:prstGeom prst="ellipse">
            <a:avLst/>
          </a:prstGeom>
          <a:noFill/>
          <a:ln w="101600">
            <a:solidFill>
              <a:schemeClr val="bg1">
                <a:alpha val="38000"/>
              </a:scheme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B5D41C2-F875-EB8E-B7BC-80B6DE20EA35}"/>
              </a:ext>
            </a:extLst>
          </p:cNvPr>
          <p:cNvSpPr txBox="1"/>
          <p:nvPr/>
        </p:nvSpPr>
        <p:spPr>
          <a:xfrm>
            <a:off x="6085608" y="1923627"/>
            <a:ext cx="5175427" cy="430887"/>
          </a:xfrm>
          <a:prstGeom prst="rect">
            <a:avLst/>
          </a:prstGeom>
          <a:noFill/>
        </p:spPr>
        <p:txBody>
          <a:bodyPr wrap="square" lIns="0" tIns="0" rIns="0" bIns="0" rtlCol="0">
            <a:spAutoFit/>
          </a:bodyPr>
          <a:lstStyle/>
          <a:p>
            <a:r>
              <a:rPr lang="zh-CN" altLang="en-US" sz="2800" b="1" dirty="0">
                <a:solidFill>
                  <a:srgbClr val="F5F5F5"/>
                </a:solidFill>
                <a:latin typeface="-apple-system"/>
              </a:rPr>
              <a:t> </a:t>
            </a:r>
            <a:r>
              <a:rPr lang="en-US" altLang="zh-CN" sz="2800" b="1" dirty="0">
                <a:solidFill>
                  <a:srgbClr val="F5F5F5"/>
                </a:solidFill>
                <a:latin typeface="-apple-system"/>
              </a:rPr>
              <a:t>CDC</a:t>
            </a:r>
            <a:r>
              <a:rPr lang="zh-CN" altLang="en-US" sz="2800" b="1" dirty="0">
                <a:solidFill>
                  <a:srgbClr val="F5F5F5"/>
                </a:solidFill>
                <a:latin typeface="-apple-system"/>
              </a:rPr>
              <a:t> 是什么？</a:t>
            </a:r>
            <a:endParaRPr lang="en-US" altLang="zh-CN" sz="2800" b="1" dirty="0">
              <a:solidFill>
                <a:srgbClr val="F5F5F5"/>
              </a:solidFill>
              <a:latin typeface="-apple-system"/>
            </a:endParaRPr>
          </a:p>
        </p:txBody>
      </p:sp>
      <p:sp>
        <p:nvSpPr>
          <p:cNvPr id="3" name="对话气泡: 圆角矩形 3">
            <a:extLst>
              <a:ext uri="{FF2B5EF4-FFF2-40B4-BE49-F238E27FC236}">
                <a16:creationId xmlns:a16="http://schemas.microsoft.com/office/drawing/2014/main" id="{FBC01973-4BFC-D8FB-C108-78AC4E30418B}"/>
              </a:ext>
            </a:extLst>
          </p:cNvPr>
          <p:cNvSpPr/>
          <p:nvPr/>
        </p:nvSpPr>
        <p:spPr>
          <a:xfrm>
            <a:off x="5003689" y="1907258"/>
            <a:ext cx="586855" cy="463624"/>
          </a:xfrm>
          <a:prstGeom prst="wedgeRoundRectCallout">
            <a:avLst>
              <a:gd name="adj1" fmla="val -11844"/>
              <a:gd name="adj2" fmla="val 67319"/>
              <a:gd name="adj3" fmla="val 16667"/>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ctr"/>
            <a:r>
              <a:rPr lang="en-US" altLang="zh-CN" sz="2400" b="1" kern="0" dirty="0">
                <a:solidFill>
                  <a:srgbClr val="D8DDE1"/>
                </a:solidFill>
                <a:latin typeface="Arial" panose="020B0604020202090204" pitchFamily="34" charset="0"/>
                <a:ea typeface="微软雅黑" panose="020B0503020204020204" charset="-122"/>
                <a:cs typeface="Arial" panose="020B0604020202090204" pitchFamily="34" charset="0"/>
              </a:rPr>
              <a:t>01</a:t>
            </a:r>
            <a:endParaRPr lang="zh-CN" altLang="en-US" sz="2400" b="1" kern="0" dirty="0">
              <a:solidFill>
                <a:srgbClr val="D8DDE1"/>
              </a:solidFill>
              <a:latin typeface="Arial" panose="020B0604020202090204" pitchFamily="34" charset="0"/>
              <a:ea typeface="微软雅黑" panose="020B0503020204020204" charset="-122"/>
              <a:cs typeface="Arial" panose="020B0604020202090204" pitchFamily="34" charset="0"/>
            </a:endParaRPr>
          </a:p>
        </p:txBody>
      </p:sp>
      <p:sp>
        <p:nvSpPr>
          <p:cNvPr id="4" name="文本框 3">
            <a:extLst>
              <a:ext uri="{FF2B5EF4-FFF2-40B4-BE49-F238E27FC236}">
                <a16:creationId xmlns:a16="http://schemas.microsoft.com/office/drawing/2014/main" id="{32A59E5A-17DA-250A-642E-93715E26FAAD}"/>
              </a:ext>
            </a:extLst>
          </p:cNvPr>
          <p:cNvSpPr txBox="1"/>
          <p:nvPr/>
        </p:nvSpPr>
        <p:spPr>
          <a:xfrm>
            <a:off x="6085608" y="2678262"/>
            <a:ext cx="2125582" cy="430887"/>
          </a:xfrm>
          <a:prstGeom prst="rect">
            <a:avLst/>
          </a:prstGeom>
          <a:noFill/>
        </p:spPr>
        <p:txBody>
          <a:bodyPr wrap="none" lIns="0" tIns="0" rIns="0" bIns="0" rtlCol="0">
            <a:spAutoFit/>
          </a:bodyPr>
          <a:lstStyle/>
          <a:p>
            <a:r>
              <a:rPr lang="zh-CN" altLang="en" sz="2800" b="1" dirty="0">
                <a:solidFill>
                  <a:srgbClr val="F5F5F5"/>
                </a:solidFill>
                <a:latin typeface="-apple-system"/>
              </a:rPr>
              <a:t>现有</a:t>
            </a:r>
            <a:r>
              <a:rPr lang="en" altLang="zh-CN" sz="2800" b="1" dirty="0">
                <a:solidFill>
                  <a:srgbClr val="F5F5F5"/>
                </a:solidFill>
                <a:latin typeface="-apple-system"/>
              </a:rPr>
              <a:t>CDC</a:t>
            </a:r>
            <a:r>
              <a:rPr lang="zh-CN" altLang="en-US" sz="2800" b="1" dirty="0">
                <a:solidFill>
                  <a:srgbClr val="F5F5F5"/>
                </a:solidFill>
                <a:latin typeface="-apple-system"/>
              </a:rPr>
              <a:t> 痛点</a:t>
            </a:r>
          </a:p>
        </p:txBody>
      </p:sp>
      <p:sp>
        <p:nvSpPr>
          <p:cNvPr id="7" name="文本框 6">
            <a:extLst>
              <a:ext uri="{FF2B5EF4-FFF2-40B4-BE49-F238E27FC236}">
                <a16:creationId xmlns:a16="http://schemas.microsoft.com/office/drawing/2014/main" id="{7A4E9D51-349C-50CA-C065-A8A08BA096B3}"/>
              </a:ext>
            </a:extLst>
          </p:cNvPr>
          <p:cNvSpPr txBox="1"/>
          <p:nvPr/>
        </p:nvSpPr>
        <p:spPr>
          <a:xfrm>
            <a:off x="6085608" y="3432897"/>
            <a:ext cx="5720569" cy="430887"/>
          </a:xfrm>
          <a:prstGeom prst="rect">
            <a:avLst/>
          </a:prstGeom>
          <a:noFill/>
        </p:spPr>
        <p:txBody>
          <a:bodyPr wrap="square" lIns="0" tIns="0" rIns="0" bIns="0" rtlCol="0">
            <a:spAutoFit/>
          </a:bodyPr>
          <a:lstStyle/>
          <a:p>
            <a:r>
              <a:rPr lang="en-US" altLang="zh-CN" sz="2800" b="1" dirty="0">
                <a:solidFill>
                  <a:srgbClr val="F5F5F5"/>
                </a:solidFill>
                <a:latin typeface="-apple-system"/>
              </a:rPr>
              <a:t>Apache</a:t>
            </a:r>
            <a:r>
              <a:rPr lang="zh-CN" altLang="en-US" sz="2800" b="1" dirty="0">
                <a:solidFill>
                  <a:srgbClr val="F5F5F5"/>
                </a:solidFill>
                <a:latin typeface="-apple-system"/>
              </a:rPr>
              <a:t> </a:t>
            </a:r>
            <a:r>
              <a:rPr lang="en-US" altLang="zh-CN" sz="2800" b="1" dirty="0" err="1">
                <a:solidFill>
                  <a:srgbClr val="F5F5F5"/>
                </a:solidFill>
                <a:latin typeface="-apple-system"/>
              </a:rPr>
              <a:t>SeaTunnel</a:t>
            </a:r>
            <a:r>
              <a:rPr lang="zh-CN" altLang="en-US" sz="2800" b="1" dirty="0">
                <a:solidFill>
                  <a:srgbClr val="F5F5F5"/>
                </a:solidFill>
                <a:latin typeface="-apple-system"/>
              </a:rPr>
              <a:t> </a:t>
            </a:r>
            <a:r>
              <a:rPr lang="en-US" altLang="zh-CN" sz="2800" b="1" dirty="0">
                <a:solidFill>
                  <a:srgbClr val="F5F5F5"/>
                </a:solidFill>
                <a:latin typeface="-apple-system"/>
              </a:rPr>
              <a:t>CDC</a:t>
            </a:r>
            <a:r>
              <a:rPr lang="zh-CN" altLang="en-US" sz="2800" b="1" dirty="0">
                <a:solidFill>
                  <a:srgbClr val="F5F5F5"/>
                </a:solidFill>
                <a:latin typeface="-apple-system"/>
              </a:rPr>
              <a:t> 架构目标</a:t>
            </a:r>
            <a:endParaRPr lang="en-US" altLang="zh-CN" sz="2800" b="1" dirty="0">
              <a:solidFill>
                <a:srgbClr val="F5F5F5"/>
              </a:solidFill>
              <a:latin typeface="-apple-system"/>
            </a:endParaRPr>
          </a:p>
        </p:txBody>
      </p:sp>
      <p:sp>
        <p:nvSpPr>
          <p:cNvPr id="8" name="文本框 7">
            <a:extLst>
              <a:ext uri="{FF2B5EF4-FFF2-40B4-BE49-F238E27FC236}">
                <a16:creationId xmlns:a16="http://schemas.microsoft.com/office/drawing/2014/main" id="{FB1D87DB-65B1-2FA3-9F53-52CAE13F1365}"/>
              </a:ext>
            </a:extLst>
          </p:cNvPr>
          <p:cNvSpPr txBox="1"/>
          <p:nvPr/>
        </p:nvSpPr>
        <p:spPr>
          <a:xfrm>
            <a:off x="6085607" y="4187532"/>
            <a:ext cx="5437631" cy="430887"/>
          </a:xfrm>
          <a:prstGeom prst="rect">
            <a:avLst/>
          </a:prstGeom>
          <a:noFill/>
        </p:spPr>
        <p:txBody>
          <a:bodyPr wrap="square" lIns="0" tIns="0" rIns="0" bIns="0" rtlCol="0">
            <a:spAutoFit/>
          </a:bodyPr>
          <a:lstStyle/>
          <a:p>
            <a:r>
              <a:rPr lang="en-US" altLang="zh-CN" sz="2800" b="1" dirty="0">
                <a:solidFill>
                  <a:srgbClr val="F5F5F5"/>
                </a:solidFill>
                <a:latin typeface="-apple-system"/>
              </a:rPr>
              <a:t>Apache</a:t>
            </a:r>
            <a:r>
              <a:rPr lang="zh-CN" altLang="en-US" sz="2800" b="1" dirty="0">
                <a:solidFill>
                  <a:srgbClr val="F5F5F5"/>
                </a:solidFill>
                <a:latin typeface="-apple-system"/>
              </a:rPr>
              <a:t> </a:t>
            </a:r>
            <a:r>
              <a:rPr lang="en-US" altLang="zh-CN" sz="2800" b="1" dirty="0" err="1">
                <a:solidFill>
                  <a:srgbClr val="F5F5F5"/>
                </a:solidFill>
                <a:latin typeface="-apple-system"/>
              </a:rPr>
              <a:t>SeaTunnel</a:t>
            </a:r>
            <a:r>
              <a:rPr lang="zh-CN" altLang="en-US" sz="2800" b="1" dirty="0">
                <a:solidFill>
                  <a:srgbClr val="F5F5F5"/>
                </a:solidFill>
                <a:latin typeface="-apple-system"/>
              </a:rPr>
              <a:t> 展望</a:t>
            </a:r>
            <a:endParaRPr lang="en-US" altLang="zh-CN" sz="2800" b="1" dirty="0">
              <a:solidFill>
                <a:srgbClr val="F5F5F5"/>
              </a:solidFill>
              <a:latin typeface="-apple-system"/>
            </a:endParaRPr>
          </a:p>
        </p:txBody>
      </p:sp>
      <p:sp>
        <p:nvSpPr>
          <p:cNvPr id="9" name="对话气泡: 圆角矩形 23">
            <a:extLst>
              <a:ext uri="{FF2B5EF4-FFF2-40B4-BE49-F238E27FC236}">
                <a16:creationId xmlns:a16="http://schemas.microsoft.com/office/drawing/2014/main" id="{6E447F8B-4953-A179-986C-A29AF321DC8C}"/>
              </a:ext>
            </a:extLst>
          </p:cNvPr>
          <p:cNvSpPr/>
          <p:nvPr/>
        </p:nvSpPr>
        <p:spPr>
          <a:xfrm>
            <a:off x="5003689" y="2661893"/>
            <a:ext cx="586855" cy="463624"/>
          </a:xfrm>
          <a:prstGeom prst="wedgeRoundRectCallout">
            <a:avLst>
              <a:gd name="adj1" fmla="val -11844"/>
              <a:gd name="adj2" fmla="val 67319"/>
              <a:gd name="adj3" fmla="val 16667"/>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ctr"/>
            <a:r>
              <a:rPr lang="en-US" altLang="zh-CN" sz="2400" b="1" kern="0" dirty="0">
                <a:solidFill>
                  <a:srgbClr val="D8DDE1"/>
                </a:solidFill>
                <a:latin typeface="Arial" panose="020B0604020202090204" pitchFamily="34" charset="0"/>
                <a:ea typeface="微软雅黑" panose="020B0503020204020204" charset="-122"/>
                <a:cs typeface="Arial" panose="020B0604020202090204" pitchFamily="34" charset="0"/>
              </a:rPr>
              <a:t>02</a:t>
            </a:r>
            <a:endParaRPr lang="zh-CN" altLang="en-US" sz="2400" b="1" kern="0" dirty="0">
              <a:solidFill>
                <a:srgbClr val="D8DDE1"/>
              </a:solidFill>
              <a:latin typeface="Arial" panose="020B0604020202090204" pitchFamily="34" charset="0"/>
              <a:ea typeface="微软雅黑" panose="020B0503020204020204" charset="-122"/>
              <a:cs typeface="Arial" panose="020B0604020202090204" pitchFamily="34" charset="0"/>
            </a:endParaRPr>
          </a:p>
        </p:txBody>
      </p:sp>
      <p:sp>
        <p:nvSpPr>
          <p:cNvPr id="10" name="对话气泡: 圆角矩形 24">
            <a:extLst>
              <a:ext uri="{FF2B5EF4-FFF2-40B4-BE49-F238E27FC236}">
                <a16:creationId xmlns:a16="http://schemas.microsoft.com/office/drawing/2014/main" id="{7BD35372-0F3B-27AC-8213-F907B8606345}"/>
              </a:ext>
            </a:extLst>
          </p:cNvPr>
          <p:cNvSpPr/>
          <p:nvPr/>
        </p:nvSpPr>
        <p:spPr>
          <a:xfrm>
            <a:off x="5003689" y="3416528"/>
            <a:ext cx="586855" cy="463624"/>
          </a:xfrm>
          <a:prstGeom prst="wedgeRoundRectCallout">
            <a:avLst>
              <a:gd name="adj1" fmla="val -11844"/>
              <a:gd name="adj2" fmla="val 67319"/>
              <a:gd name="adj3" fmla="val 16667"/>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ctr"/>
            <a:r>
              <a:rPr lang="en-US" altLang="zh-CN" sz="2400" b="1" kern="0" dirty="0">
                <a:solidFill>
                  <a:srgbClr val="D8DDE1"/>
                </a:solidFill>
                <a:latin typeface="Arial" panose="020B0604020202090204" pitchFamily="34" charset="0"/>
                <a:ea typeface="微软雅黑" panose="020B0503020204020204" charset="-122"/>
                <a:cs typeface="Arial" panose="020B0604020202090204" pitchFamily="34" charset="0"/>
              </a:rPr>
              <a:t>03</a:t>
            </a:r>
            <a:endParaRPr lang="zh-CN" altLang="en-US" sz="2400" b="1" kern="0" dirty="0">
              <a:solidFill>
                <a:srgbClr val="D8DDE1"/>
              </a:solidFill>
              <a:latin typeface="Arial" panose="020B0604020202090204" pitchFamily="34" charset="0"/>
              <a:ea typeface="微软雅黑" panose="020B0503020204020204" charset="-122"/>
              <a:cs typeface="Arial" panose="020B0604020202090204" pitchFamily="34" charset="0"/>
            </a:endParaRPr>
          </a:p>
        </p:txBody>
      </p:sp>
      <p:sp>
        <p:nvSpPr>
          <p:cNvPr id="11" name="对话气泡: 圆角矩形 25">
            <a:extLst>
              <a:ext uri="{FF2B5EF4-FFF2-40B4-BE49-F238E27FC236}">
                <a16:creationId xmlns:a16="http://schemas.microsoft.com/office/drawing/2014/main" id="{4D9567DA-9A98-C50C-0E7D-AA236F7B0DE2}"/>
              </a:ext>
            </a:extLst>
          </p:cNvPr>
          <p:cNvSpPr/>
          <p:nvPr/>
        </p:nvSpPr>
        <p:spPr>
          <a:xfrm>
            <a:off x="5003689" y="4171163"/>
            <a:ext cx="586855" cy="463624"/>
          </a:xfrm>
          <a:prstGeom prst="wedgeRoundRectCallout">
            <a:avLst>
              <a:gd name="adj1" fmla="val -11844"/>
              <a:gd name="adj2" fmla="val 67319"/>
              <a:gd name="adj3" fmla="val 16667"/>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ctr"/>
            <a:r>
              <a:rPr lang="en-US" altLang="zh-CN" sz="2400" b="1" kern="0" dirty="0">
                <a:solidFill>
                  <a:srgbClr val="D8DDE1"/>
                </a:solidFill>
                <a:latin typeface="Arial" panose="020B0604020202090204" pitchFamily="34" charset="0"/>
                <a:ea typeface="微软雅黑" panose="020B0503020204020204" charset="-122"/>
                <a:cs typeface="Arial" panose="020B0604020202090204" pitchFamily="34" charset="0"/>
              </a:rPr>
              <a:t>04</a:t>
            </a:r>
            <a:endParaRPr lang="zh-CN" altLang="en-US" sz="2400" b="1" kern="0" dirty="0">
              <a:solidFill>
                <a:srgbClr val="D8DDE1"/>
              </a:solidFill>
              <a:latin typeface="Arial" panose="020B0604020202090204" pitchFamily="34" charset="0"/>
              <a:ea typeface="微软雅黑" panose="020B0503020204020204" charset="-122"/>
              <a:cs typeface="Arial" panose="020B060402020209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圆角 88"/>
          <p:cNvSpPr/>
          <p:nvPr/>
        </p:nvSpPr>
        <p:spPr>
          <a:xfrm>
            <a:off x="0" y="-32946"/>
            <a:ext cx="12192000" cy="6890945"/>
          </a:xfrm>
          <a:prstGeom prst="roundRect">
            <a:avLst>
              <a:gd name="adj" fmla="val 0"/>
            </a:avLst>
          </a:prstGeom>
          <a:solidFill>
            <a:srgbClr val="161C2A"/>
          </a:soli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grpSp>
        <p:nvGrpSpPr>
          <p:cNvPr id="36" name="组合 35"/>
          <p:cNvGrpSpPr/>
          <p:nvPr/>
        </p:nvGrpSpPr>
        <p:grpSpPr>
          <a:xfrm>
            <a:off x="4212894" y="2508368"/>
            <a:ext cx="1183083" cy="279136"/>
            <a:chOff x="9906371" y="3180026"/>
            <a:chExt cx="1990145" cy="469554"/>
          </a:xfrm>
          <a:solidFill>
            <a:schemeClr val="bg1"/>
          </a:solidFill>
        </p:grpSpPr>
        <p:sp>
          <p:nvSpPr>
            <p:cNvPr id="37" name="平行四边形 36"/>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812539" y="2683042"/>
            <a:ext cx="6157482" cy="1491916"/>
            <a:chOff x="2422187" y="2478061"/>
            <a:chExt cx="6157482" cy="1491916"/>
          </a:xfrm>
        </p:grpSpPr>
        <p:sp>
          <p:nvSpPr>
            <p:cNvPr id="63" name="矩形 62"/>
            <p:cNvSpPr/>
            <p:nvPr/>
          </p:nvSpPr>
          <p:spPr>
            <a:xfrm>
              <a:off x="3635946" y="3224018"/>
              <a:ext cx="601266" cy="45719"/>
            </a:xfrm>
            <a:prstGeom prst="rect">
              <a:avLst/>
            </a:prstGeom>
            <a:solidFill>
              <a:srgbClr val="BECDD6">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422187" y="2617139"/>
              <a:ext cx="1213759" cy="1213760"/>
              <a:chOff x="3335150" y="3314633"/>
              <a:chExt cx="1764867" cy="1764868"/>
            </a:xfrm>
          </p:grpSpPr>
          <p:sp>
            <p:nvSpPr>
              <p:cNvPr id="23" name="椭圆 22"/>
              <p:cNvSpPr/>
              <p:nvPr/>
            </p:nvSpPr>
            <p:spPr>
              <a:xfrm>
                <a:off x="3472445" y="3451928"/>
                <a:ext cx="1490277" cy="1490278"/>
              </a:xfrm>
              <a:prstGeom prst="ellipse">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chemeClr val="bg1">
                    <a:alpha val="20000"/>
                  </a:schemeClr>
                </a:outerShdw>
              </a:effectLst>
            </p:spPr>
            <p:txBody>
              <a:bodyPr rot="0" spcFirstLastPara="0" vert="horz" wrap="square" lIns="0" tIns="0" rIns="0" bIns="0" numCol="1" spcCol="0" rtlCol="0" fromWordArt="0" anchor="ctr" anchorCtr="0" forceAA="0" compatLnSpc="1">
                <a:normAutofit/>
              </a:bodyPr>
              <a:lstStyle/>
              <a:p>
                <a:pPr algn="ctr"/>
                <a:r>
                  <a:rPr lang="en-US" altLang="zh-CN" sz="3200" b="1" kern="0" dirty="0">
                    <a:solidFill>
                      <a:srgbClr val="D4DBDF"/>
                    </a:solidFill>
                    <a:latin typeface="+mj-ea"/>
                    <a:ea typeface="+mj-ea"/>
                    <a:cs typeface="Arial" panose="020B0604020202090204" pitchFamily="34" charset="0"/>
                  </a:rPr>
                  <a:t>04</a:t>
                </a:r>
                <a:endParaRPr lang="zh-CN" altLang="en-US" sz="3200" b="1" kern="0" dirty="0">
                  <a:solidFill>
                    <a:srgbClr val="D4DBDF"/>
                  </a:solidFill>
                  <a:latin typeface="+mj-ea"/>
                  <a:ea typeface="+mj-ea"/>
                  <a:cs typeface="Arial" panose="020B0604020202090204" pitchFamily="34" charset="0"/>
                </a:endParaRPr>
              </a:p>
            </p:txBody>
          </p:sp>
          <p:sp>
            <p:nvSpPr>
              <p:cNvPr id="24" name="椭圆 23"/>
              <p:cNvSpPr/>
              <p:nvPr/>
            </p:nvSpPr>
            <p:spPr>
              <a:xfrm>
                <a:off x="3335150" y="3314633"/>
                <a:ext cx="1764867" cy="1764868"/>
              </a:xfrm>
              <a:prstGeom prst="ellipse">
                <a:avLst/>
              </a:prstGeom>
              <a:noFill/>
              <a:ln w="50800">
                <a:solidFill>
                  <a:srgbClr val="739DB4">
                    <a:alpha val="25000"/>
                  </a:srgb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圆角 52"/>
            <p:cNvSpPr/>
            <p:nvPr/>
          </p:nvSpPr>
          <p:spPr>
            <a:xfrm>
              <a:off x="4126832" y="2478061"/>
              <a:ext cx="4452837" cy="1491916"/>
            </a:xfrm>
            <a:prstGeom prst="roundRect">
              <a:avLst/>
            </a:prstGeom>
            <a:solidFill>
              <a:srgbClr val="01C8C1"/>
            </a:solidFill>
            <a:ln w="12700" cap="rnd" cmpd="sng" algn="ctr">
              <a:noFill/>
              <a:prstDash val="solid"/>
              <a:round/>
            </a:ln>
            <a:effectLst>
              <a:outerShdw blurRad="304800" dist="127000" algn="ctr" rotWithShape="0">
                <a:srgbClr val="01C8C1">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54" name="文本框 53"/>
            <p:cNvSpPr txBox="1"/>
            <p:nvPr/>
          </p:nvSpPr>
          <p:spPr>
            <a:xfrm>
              <a:off x="5020449" y="3000655"/>
              <a:ext cx="2665602" cy="492443"/>
            </a:xfrm>
            <a:prstGeom prst="rect">
              <a:avLst/>
            </a:prstGeom>
            <a:noFill/>
          </p:spPr>
          <p:txBody>
            <a:bodyPr wrap="none" lIns="0" tIns="0" rIns="0" bIns="0" rtlCol="0">
              <a:spAutoFit/>
            </a:bodyPr>
            <a:lstStyle/>
            <a:p>
              <a:r>
                <a:rPr lang="en" altLang="zh-CN" sz="3200" b="1" dirty="0" err="1">
                  <a:solidFill>
                    <a:srgbClr val="24292F"/>
                  </a:solidFill>
                  <a:latin typeface="-apple-system"/>
                </a:rPr>
                <a:t>SeaTunnel</a:t>
              </a:r>
              <a:r>
                <a:rPr lang="en" altLang="zh-CN" sz="3200" b="1" dirty="0">
                  <a:solidFill>
                    <a:srgbClr val="24292F"/>
                  </a:solidFill>
                  <a:latin typeface="-apple-system"/>
                </a:rPr>
                <a:t> </a:t>
              </a:r>
              <a:r>
                <a:rPr lang="zh-CN" altLang="en-US" sz="3200" b="1" dirty="0">
                  <a:solidFill>
                    <a:srgbClr val="24292F"/>
                  </a:solidFill>
                  <a:latin typeface="-apple-system"/>
                </a:rPr>
                <a:t>展望</a:t>
              </a:r>
              <a:endParaRPr lang="en-US" altLang="zh-CN" sz="3200" b="1" dirty="0">
                <a:solidFill>
                  <a:srgbClr val="24292F"/>
                </a:solidFill>
                <a:latin typeface="-apple-system"/>
              </a:endParaRPr>
            </a:p>
          </p:txBody>
        </p:sp>
      </p:grpSp>
      <p:grpSp>
        <p:nvGrpSpPr>
          <p:cNvPr id="55" name="组合 54"/>
          <p:cNvGrpSpPr/>
          <p:nvPr/>
        </p:nvGrpSpPr>
        <p:grpSpPr>
          <a:xfrm>
            <a:off x="7228468" y="3941457"/>
            <a:ext cx="2607057" cy="615108"/>
            <a:chOff x="9906371" y="3180026"/>
            <a:chExt cx="1990145" cy="469554"/>
          </a:xfrm>
          <a:solidFill>
            <a:srgbClr val="7096AB">
              <a:alpha val="20000"/>
            </a:srgbClr>
          </a:solidFill>
        </p:grpSpPr>
        <p:sp>
          <p:nvSpPr>
            <p:cNvPr id="56" name="平行四边形 5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直角三角形 6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232012" y="147490"/>
            <a:ext cx="2087161" cy="492444"/>
            <a:chOff x="9906371" y="3180026"/>
            <a:chExt cx="1990145" cy="469554"/>
          </a:xfrm>
          <a:solidFill>
            <a:srgbClr val="01C8C1">
              <a:alpha val="20000"/>
            </a:srgbClr>
          </a:solidFill>
        </p:grpSpPr>
        <p:sp>
          <p:nvSpPr>
            <p:cNvPr id="66" name="平行四边形 6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0275576" y="6240463"/>
            <a:ext cx="1836454" cy="433292"/>
            <a:chOff x="9906371" y="3180026"/>
            <a:chExt cx="1990145" cy="469554"/>
          </a:xfrm>
          <a:solidFill>
            <a:schemeClr val="bg1">
              <a:alpha val="12000"/>
            </a:schemeClr>
          </a:solidFill>
        </p:grpSpPr>
        <p:sp>
          <p:nvSpPr>
            <p:cNvPr id="82" name="平行四边形 81"/>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直角三角形 86"/>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直角三角形 87"/>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191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2022 </a:t>
              </a:r>
              <a:r>
                <a:rPr lang="zh-CN" altLang="en-US" sz="1400" b="0" i="0" dirty="0">
                  <a:solidFill>
                    <a:srgbClr val="F5F5F5"/>
                  </a:solidFill>
                  <a:effectLst/>
                  <a:latin typeface="arial" panose="020B0604020202020204" pitchFamily="34" charset="0"/>
                </a:rPr>
                <a:t>第七届中国开源年会</a:t>
              </a:r>
            </a:p>
          </p:txBody>
        </p:sp>
      </p:grpSp>
      <p:sp>
        <p:nvSpPr>
          <p:cNvPr id="22" name="文本框 21">
            <a:extLst>
              <a:ext uri="{FF2B5EF4-FFF2-40B4-BE49-F238E27FC236}">
                <a16:creationId xmlns:a16="http://schemas.microsoft.com/office/drawing/2014/main" id="{08521CE4-9711-DC81-B59A-D98A466B7677}"/>
              </a:ext>
            </a:extLst>
          </p:cNvPr>
          <p:cNvSpPr txBox="1"/>
          <p:nvPr/>
        </p:nvSpPr>
        <p:spPr>
          <a:xfrm>
            <a:off x="3238349" y="343031"/>
            <a:ext cx="5715302" cy="523220"/>
          </a:xfrm>
          <a:prstGeom prst="rect">
            <a:avLst/>
          </a:prstGeom>
          <a:noFill/>
        </p:spPr>
        <p:txBody>
          <a:bodyPr wrap="square" rtlCol="0">
            <a:spAutoFit/>
          </a:bodyPr>
          <a:lstStyle/>
          <a:p>
            <a:pPr algn="ctr"/>
            <a:r>
              <a:rPr lang="zh-CN" altLang="en-US" sz="2800" dirty="0">
                <a:solidFill>
                  <a:srgbClr val="F5F5F5"/>
                </a:solidFill>
              </a:rPr>
              <a:t>规划展望</a:t>
            </a:r>
          </a:p>
        </p:txBody>
      </p:sp>
      <p:sp>
        <p:nvSpPr>
          <p:cNvPr id="23" name="矩形 22">
            <a:extLst>
              <a:ext uri="{FF2B5EF4-FFF2-40B4-BE49-F238E27FC236}">
                <a16:creationId xmlns:a16="http://schemas.microsoft.com/office/drawing/2014/main" id="{B9F7F5CA-DBC9-B83D-5AC3-9821F166273E}"/>
              </a:ext>
            </a:extLst>
          </p:cNvPr>
          <p:cNvSpPr/>
          <p:nvPr/>
        </p:nvSpPr>
        <p:spPr>
          <a:xfrm>
            <a:off x="1726337" y="1529412"/>
            <a:ext cx="3133897" cy="369332"/>
          </a:xfrm>
          <a:prstGeom prst="rect">
            <a:avLst/>
          </a:prstGeom>
        </p:spPr>
        <p:txBody>
          <a:bodyPr wrap="square">
            <a:spAutoFit/>
          </a:bodyPr>
          <a:lstStyle/>
          <a:p>
            <a:pPr fontAlgn="t"/>
            <a:r>
              <a:rPr lang="zh-CN" altLang="en-US" b="1" dirty="0">
                <a:solidFill>
                  <a:schemeClr val="bg1"/>
                </a:solidFill>
                <a:latin typeface="Avenir-Heavy" panose="02000503020000020003"/>
              </a:rPr>
              <a:t>扩大并完善生态</a:t>
            </a:r>
            <a:endParaRPr lang="zh-CN" altLang="en-US" b="1" i="0" dirty="0">
              <a:solidFill>
                <a:schemeClr val="bg1"/>
              </a:solidFill>
              <a:effectLst/>
              <a:latin typeface="Avenir-Heavy" panose="02000503020000020003"/>
            </a:endParaRPr>
          </a:p>
        </p:txBody>
      </p:sp>
      <p:sp>
        <p:nvSpPr>
          <p:cNvPr id="24" name="矩形 23">
            <a:extLst>
              <a:ext uri="{FF2B5EF4-FFF2-40B4-BE49-F238E27FC236}">
                <a16:creationId xmlns:a16="http://schemas.microsoft.com/office/drawing/2014/main" id="{52F396B8-4FE5-E950-45A6-9BCED7EA3147}"/>
              </a:ext>
            </a:extLst>
          </p:cNvPr>
          <p:cNvSpPr/>
          <p:nvPr/>
        </p:nvSpPr>
        <p:spPr>
          <a:xfrm>
            <a:off x="1707813" y="3730662"/>
            <a:ext cx="2189534" cy="369332"/>
          </a:xfrm>
          <a:prstGeom prst="rect">
            <a:avLst/>
          </a:prstGeom>
        </p:spPr>
        <p:txBody>
          <a:bodyPr wrap="square">
            <a:spAutoFit/>
          </a:bodyPr>
          <a:lstStyle/>
          <a:p>
            <a:pPr fontAlgn="t"/>
            <a:r>
              <a:rPr lang="en" altLang="zh-CN" b="1" dirty="0" err="1">
                <a:solidFill>
                  <a:schemeClr val="bg1"/>
                </a:solidFill>
                <a:latin typeface="Avenir-Heavy" panose="02000503020000020003"/>
              </a:rPr>
              <a:t>SeaTunnel</a:t>
            </a:r>
            <a:r>
              <a:rPr lang="en" altLang="zh-CN" b="1" dirty="0">
                <a:solidFill>
                  <a:schemeClr val="bg1"/>
                </a:solidFill>
                <a:latin typeface="Avenir-Heavy" panose="02000503020000020003"/>
              </a:rPr>
              <a:t> Engine</a:t>
            </a:r>
            <a:endParaRPr lang="zh-CN" altLang="en-US" b="1" i="0" dirty="0">
              <a:solidFill>
                <a:schemeClr val="bg1"/>
              </a:solidFill>
              <a:effectLst/>
              <a:latin typeface="Avenir-Heavy" panose="02000503020000020003"/>
            </a:endParaRPr>
          </a:p>
        </p:txBody>
      </p:sp>
      <p:sp>
        <p:nvSpPr>
          <p:cNvPr id="26" name="矩形 25">
            <a:extLst>
              <a:ext uri="{FF2B5EF4-FFF2-40B4-BE49-F238E27FC236}">
                <a16:creationId xmlns:a16="http://schemas.microsoft.com/office/drawing/2014/main" id="{AF049ACF-80D7-D3E2-6DBC-A348BC8D73B0}"/>
              </a:ext>
            </a:extLst>
          </p:cNvPr>
          <p:cNvSpPr/>
          <p:nvPr/>
        </p:nvSpPr>
        <p:spPr>
          <a:xfrm>
            <a:off x="6890716" y="3758446"/>
            <a:ext cx="1847237" cy="369332"/>
          </a:xfrm>
          <a:prstGeom prst="rect">
            <a:avLst/>
          </a:prstGeom>
        </p:spPr>
        <p:txBody>
          <a:bodyPr wrap="none">
            <a:spAutoFit/>
          </a:bodyPr>
          <a:lstStyle/>
          <a:p>
            <a:pPr fontAlgn="t"/>
            <a:r>
              <a:rPr lang="en-US" altLang="zh-CN" b="1" i="0" dirty="0" err="1">
                <a:solidFill>
                  <a:schemeClr val="bg1"/>
                </a:solidFill>
                <a:effectLst/>
                <a:latin typeface="Avenir-Heavy" panose="02000503020000020003"/>
              </a:rPr>
              <a:t>SeaTunnel</a:t>
            </a:r>
            <a:r>
              <a:rPr lang="en-US" altLang="zh-CN" b="1" i="0" dirty="0">
                <a:solidFill>
                  <a:schemeClr val="bg1"/>
                </a:solidFill>
                <a:effectLst/>
                <a:latin typeface="Avenir-Heavy" panose="02000503020000020003"/>
              </a:rPr>
              <a:t> Web</a:t>
            </a:r>
            <a:endParaRPr lang="zh-CN" altLang="en-US" b="1" i="0" dirty="0">
              <a:solidFill>
                <a:schemeClr val="bg1"/>
              </a:solidFill>
              <a:effectLst/>
              <a:latin typeface="Avenir-Heavy" panose="02000503020000020003"/>
            </a:endParaRPr>
          </a:p>
        </p:txBody>
      </p:sp>
      <p:sp>
        <p:nvSpPr>
          <p:cNvPr id="27" name="矩形 26">
            <a:extLst>
              <a:ext uri="{FF2B5EF4-FFF2-40B4-BE49-F238E27FC236}">
                <a16:creationId xmlns:a16="http://schemas.microsoft.com/office/drawing/2014/main" id="{4CF28323-DC19-91C7-B49D-F4EDD8D9F047}"/>
              </a:ext>
            </a:extLst>
          </p:cNvPr>
          <p:cNvSpPr/>
          <p:nvPr/>
        </p:nvSpPr>
        <p:spPr>
          <a:xfrm>
            <a:off x="1707813" y="2054181"/>
            <a:ext cx="4715705" cy="1524007"/>
          </a:xfrm>
          <a:prstGeom prst="rect">
            <a:avLst/>
          </a:prstGeom>
        </p:spPr>
        <p:txBody>
          <a:bodyPr wrap="square">
            <a:spAutoFit/>
          </a:bodyPr>
          <a:lstStyle/>
          <a:p>
            <a:pPr>
              <a:lnSpc>
                <a:spcPct val="150000"/>
              </a:lnSpc>
            </a:pPr>
            <a:r>
              <a:rPr lang="zh-CN" altLang="en-US" sz="1600" dirty="0">
                <a:solidFill>
                  <a:schemeClr val="bg1"/>
                </a:solidFill>
              </a:rPr>
              <a:t>・支持更多的</a:t>
            </a:r>
            <a:r>
              <a:rPr lang="en-US" altLang="zh-CN" sz="1600" dirty="0">
                <a:solidFill>
                  <a:schemeClr val="bg1"/>
                </a:solidFill>
              </a:rPr>
              <a:t>Connector</a:t>
            </a:r>
            <a:r>
              <a:rPr lang="zh-CN" altLang="en-US" sz="1600" dirty="0">
                <a:solidFill>
                  <a:schemeClr val="bg1"/>
                </a:solidFill>
              </a:rPr>
              <a:t>，如</a:t>
            </a:r>
            <a:r>
              <a:rPr lang="en-US" altLang="zh-CN" sz="1600" dirty="0">
                <a:solidFill>
                  <a:schemeClr val="bg1"/>
                </a:solidFill>
              </a:rPr>
              <a:t>Stripe</a:t>
            </a:r>
            <a:r>
              <a:rPr lang="zh-CN" altLang="en-US" sz="1600" dirty="0">
                <a:solidFill>
                  <a:schemeClr val="bg1"/>
                </a:solidFill>
              </a:rPr>
              <a:t>、</a:t>
            </a:r>
            <a:r>
              <a:rPr lang="en-US" altLang="zh-CN" sz="1600" dirty="0" err="1">
                <a:solidFill>
                  <a:schemeClr val="bg1"/>
                </a:solidFill>
              </a:rPr>
              <a:t>TiDB</a:t>
            </a:r>
            <a:r>
              <a:rPr lang="zh-CN" altLang="en-US" sz="1600" dirty="0">
                <a:solidFill>
                  <a:schemeClr val="bg1"/>
                </a:solidFill>
              </a:rPr>
              <a:t>等</a:t>
            </a:r>
            <a:endParaRPr lang="en-US" altLang="zh-CN" sz="1600" dirty="0">
              <a:solidFill>
                <a:schemeClr val="bg1"/>
              </a:solidFill>
            </a:endParaRPr>
          </a:p>
          <a:p>
            <a:pPr>
              <a:lnSpc>
                <a:spcPct val="150000"/>
              </a:lnSpc>
            </a:pPr>
            <a:r>
              <a:rPr lang="zh-CN" altLang="en-US" sz="1600" dirty="0">
                <a:solidFill>
                  <a:schemeClr val="bg1"/>
                </a:solidFill>
              </a:rPr>
              <a:t>・支持更多的</a:t>
            </a:r>
            <a:r>
              <a:rPr lang="en-US" altLang="zh-CN" sz="1600" dirty="0">
                <a:solidFill>
                  <a:schemeClr val="bg1"/>
                </a:solidFill>
              </a:rPr>
              <a:t>Catalog</a:t>
            </a:r>
            <a:r>
              <a:rPr lang="zh-CN" altLang="en-US" sz="1600" dirty="0">
                <a:solidFill>
                  <a:schemeClr val="bg1"/>
                </a:solidFill>
              </a:rPr>
              <a:t>，如</a:t>
            </a:r>
            <a:r>
              <a:rPr lang="en-US" altLang="zh-CN" sz="1600" dirty="0">
                <a:solidFill>
                  <a:schemeClr val="bg1"/>
                </a:solidFill>
              </a:rPr>
              <a:t>Kudu</a:t>
            </a:r>
            <a:r>
              <a:rPr lang="zh-CN" altLang="en-US" sz="1600" dirty="0">
                <a:solidFill>
                  <a:schemeClr val="bg1"/>
                </a:solidFill>
              </a:rPr>
              <a:t>、</a:t>
            </a:r>
            <a:r>
              <a:rPr lang="en-US" altLang="zh-CN" sz="1600" dirty="0">
                <a:solidFill>
                  <a:schemeClr val="bg1"/>
                </a:solidFill>
              </a:rPr>
              <a:t>Doris</a:t>
            </a:r>
            <a:r>
              <a:rPr lang="zh-CN" altLang="en-US" sz="1600" dirty="0">
                <a:solidFill>
                  <a:schemeClr val="bg1"/>
                </a:solidFill>
              </a:rPr>
              <a:t>等</a:t>
            </a:r>
            <a:endParaRPr lang="en-US" altLang="zh-CN" sz="1600" dirty="0">
              <a:solidFill>
                <a:schemeClr val="bg1"/>
              </a:solidFill>
            </a:endParaRPr>
          </a:p>
          <a:p>
            <a:pPr>
              <a:lnSpc>
                <a:spcPct val="150000"/>
              </a:lnSpc>
            </a:pPr>
            <a:r>
              <a:rPr lang="zh-CN" altLang="en-US" sz="1600" dirty="0">
                <a:solidFill>
                  <a:schemeClr val="bg1"/>
                </a:solidFill>
              </a:rPr>
              <a:t>・支持</a:t>
            </a:r>
            <a:r>
              <a:rPr lang="en" altLang="zh-CN" sz="1600" dirty="0">
                <a:solidFill>
                  <a:schemeClr val="bg1"/>
                </a:solidFill>
              </a:rPr>
              <a:t>CDC</a:t>
            </a:r>
            <a:r>
              <a:rPr lang="zh-CN" altLang="en-US" sz="1600" dirty="0">
                <a:solidFill>
                  <a:schemeClr val="bg1"/>
                </a:solidFill>
              </a:rPr>
              <a:t>连接器</a:t>
            </a:r>
            <a:endParaRPr lang="en-US" altLang="zh-CN" sz="1600" dirty="0">
              <a:solidFill>
                <a:schemeClr val="bg1"/>
              </a:solidFill>
            </a:endParaRPr>
          </a:p>
          <a:p>
            <a:pPr>
              <a:lnSpc>
                <a:spcPct val="150000"/>
              </a:lnSpc>
            </a:pPr>
            <a:r>
              <a:rPr lang="zh-CN" altLang="en-US" sz="1600" dirty="0">
                <a:solidFill>
                  <a:schemeClr val="bg1"/>
                </a:solidFill>
              </a:rPr>
              <a:t>・提高其可用性与性能</a:t>
            </a:r>
            <a:endParaRPr lang="en-US" altLang="zh-CN" sz="1600" dirty="0">
              <a:solidFill>
                <a:schemeClr val="bg1"/>
              </a:solidFill>
            </a:endParaRPr>
          </a:p>
        </p:txBody>
      </p:sp>
      <p:sp>
        <p:nvSpPr>
          <p:cNvPr id="30" name="矩形 29">
            <a:extLst>
              <a:ext uri="{FF2B5EF4-FFF2-40B4-BE49-F238E27FC236}">
                <a16:creationId xmlns:a16="http://schemas.microsoft.com/office/drawing/2014/main" id="{5437BEAD-B209-AB26-EF8A-EBBD25AEF2DC}"/>
              </a:ext>
            </a:extLst>
          </p:cNvPr>
          <p:cNvSpPr/>
          <p:nvPr/>
        </p:nvSpPr>
        <p:spPr>
          <a:xfrm>
            <a:off x="6812418" y="2048164"/>
            <a:ext cx="3620654" cy="785343"/>
          </a:xfrm>
          <a:prstGeom prst="rect">
            <a:avLst/>
          </a:prstGeom>
        </p:spPr>
        <p:txBody>
          <a:bodyPr wrap="square">
            <a:spAutoFit/>
          </a:bodyPr>
          <a:lstStyle/>
          <a:p>
            <a:pPr>
              <a:lnSpc>
                <a:spcPct val="150000"/>
              </a:lnSpc>
            </a:pPr>
            <a:r>
              <a:rPr lang="zh-CN" altLang="en-US" sz="1600" dirty="0">
                <a:solidFill>
                  <a:schemeClr val="bg1"/>
                </a:solidFill>
              </a:rPr>
              <a:t>・支持 </a:t>
            </a:r>
            <a:r>
              <a:rPr lang="en-US" altLang="zh-CN" sz="1600" dirty="0">
                <a:solidFill>
                  <a:schemeClr val="bg1"/>
                </a:solidFill>
              </a:rPr>
              <a:t>Spark</a:t>
            </a:r>
            <a:r>
              <a:rPr lang="zh-CN" altLang="en-US" sz="1600" dirty="0">
                <a:solidFill>
                  <a:schemeClr val="bg1"/>
                </a:solidFill>
              </a:rPr>
              <a:t> </a:t>
            </a:r>
            <a:r>
              <a:rPr lang="en-US" altLang="zh-CN" sz="1600" dirty="0">
                <a:solidFill>
                  <a:schemeClr val="bg1"/>
                </a:solidFill>
              </a:rPr>
              <a:t>3.x</a:t>
            </a:r>
          </a:p>
          <a:p>
            <a:pPr>
              <a:lnSpc>
                <a:spcPct val="150000"/>
              </a:lnSpc>
            </a:pPr>
            <a:r>
              <a:rPr lang="zh-CN" altLang="en-US" sz="1600" dirty="0">
                <a:solidFill>
                  <a:schemeClr val="bg1"/>
                </a:solidFill>
              </a:rPr>
              <a:t>・支持 </a:t>
            </a:r>
            <a:r>
              <a:rPr lang="en-US" altLang="zh-CN" sz="1600" dirty="0" err="1">
                <a:solidFill>
                  <a:schemeClr val="bg1"/>
                </a:solidFill>
              </a:rPr>
              <a:t>Flink</a:t>
            </a:r>
            <a:r>
              <a:rPr lang="zh-CN" altLang="en-US" sz="1600" dirty="0">
                <a:solidFill>
                  <a:schemeClr val="bg1"/>
                </a:solidFill>
              </a:rPr>
              <a:t> </a:t>
            </a:r>
            <a:r>
              <a:rPr lang="en-US" altLang="zh-CN" sz="1600" dirty="0">
                <a:solidFill>
                  <a:schemeClr val="bg1"/>
                </a:solidFill>
              </a:rPr>
              <a:t>1.14</a:t>
            </a:r>
            <a:r>
              <a:rPr lang="zh-CN" altLang="en-US" sz="1600" dirty="0">
                <a:solidFill>
                  <a:schemeClr val="bg1"/>
                </a:solidFill>
              </a:rPr>
              <a:t> </a:t>
            </a:r>
            <a:r>
              <a:rPr lang="en-US" altLang="zh-CN" sz="1600" dirty="0">
                <a:solidFill>
                  <a:schemeClr val="bg1"/>
                </a:solidFill>
              </a:rPr>
              <a:t>+</a:t>
            </a:r>
          </a:p>
        </p:txBody>
      </p:sp>
      <p:sp>
        <p:nvSpPr>
          <p:cNvPr id="31" name="矩形 30">
            <a:extLst>
              <a:ext uri="{FF2B5EF4-FFF2-40B4-BE49-F238E27FC236}">
                <a16:creationId xmlns:a16="http://schemas.microsoft.com/office/drawing/2014/main" id="{49591C53-5F16-B4A8-CC37-413A5823F336}"/>
              </a:ext>
            </a:extLst>
          </p:cNvPr>
          <p:cNvSpPr/>
          <p:nvPr/>
        </p:nvSpPr>
        <p:spPr>
          <a:xfrm>
            <a:off x="1726338" y="4302019"/>
            <a:ext cx="4197384" cy="1525739"/>
          </a:xfrm>
          <a:prstGeom prst="rect">
            <a:avLst/>
          </a:prstGeom>
        </p:spPr>
        <p:txBody>
          <a:bodyPr wrap="square">
            <a:spAutoFit/>
          </a:bodyPr>
          <a:lstStyle/>
          <a:p>
            <a:pPr>
              <a:lnSpc>
                <a:spcPct val="150000"/>
              </a:lnSpc>
            </a:pPr>
            <a:r>
              <a:rPr lang="zh-CN" altLang="en-US" sz="1600" dirty="0">
                <a:solidFill>
                  <a:schemeClr val="bg1"/>
                </a:solidFill>
              </a:rPr>
              <a:t>・支持更多的数据集成场景</a:t>
            </a:r>
            <a:endParaRPr lang="en-US" altLang="zh-CN" sz="1600" dirty="0">
              <a:solidFill>
                <a:schemeClr val="bg1"/>
              </a:solidFill>
            </a:endParaRPr>
          </a:p>
          <a:p>
            <a:pPr>
              <a:lnSpc>
                <a:spcPct val="150000"/>
              </a:lnSpc>
            </a:pPr>
            <a:r>
              <a:rPr lang="zh-CN" altLang="en-US" sz="1600" dirty="0">
                <a:solidFill>
                  <a:schemeClr val="bg1"/>
                </a:solidFill>
              </a:rPr>
              <a:t>・解决整库同步、表结构变更同步、任务失败影响粒度大、速率控制等现有引擎不能解决的痛点</a:t>
            </a:r>
            <a:endParaRPr lang="en-US" altLang="zh-CN" sz="1600" dirty="0">
              <a:solidFill>
                <a:schemeClr val="bg1"/>
              </a:solidFill>
            </a:endParaRPr>
          </a:p>
        </p:txBody>
      </p:sp>
      <p:sp>
        <p:nvSpPr>
          <p:cNvPr id="32" name="矩形 31">
            <a:extLst>
              <a:ext uri="{FF2B5EF4-FFF2-40B4-BE49-F238E27FC236}">
                <a16:creationId xmlns:a16="http://schemas.microsoft.com/office/drawing/2014/main" id="{126DC275-3ADA-9A04-8B1B-4FCD1FE4BDA7}"/>
              </a:ext>
            </a:extLst>
          </p:cNvPr>
          <p:cNvSpPr/>
          <p:nvPr/>
        </p:nvSpPr>
        <p:spPr>
          <a:xfrm>
            <a:off x="6890716" y="4234997"/>
            <a:ext cx="3952070" cy="1525739"/>
          </a:xfrm>
          <a:prstGeom prst="rect">
            <a:avLst/>
          </a:prstGeom>
        </p:spPr>
        <p:txBody>
          <a:bodyPr wrap="square">
            <a:spAutoFit/>
          </a:bodyPr>
          <a:lstStyle/>
          <a:p>
            <a:pPr>
              <a:lnSpc>
                <a:spcPct val="150000"/>
              </a:lnSpc>
            </a:pPr>
            <a:r>
              <a:rPr lang="zh-CN" altLang="en-US" sz="1600" dirty="0">
                <a:solidFill>
                  <a:schemeClr val="bg1"/>
                </a:solidFill>
              </a:rPr>
              <a:t>・提供</a:t>
            </a:r>
            <a:r>
              <a:rPr lang="en" altLang="zh-CN" sz="1600" dirty="0">
                <a:solidFill>
                  <a:schemeClr val="bg1"/>
                </a:solidFill>
              </a:rPr>
              <a:t>Web</a:t>
            </a:r>
            <a:r>
              <a:rPr lang="zh-CN" altLang="en-US" sz="1600" dirty="0">
                <a:solidFill>
                  <a:schemeClr val="bg1"/>
                </a:solidFill>
              </a:rPr>
              <a:t>界面以</a:t>
            </a:r>
            <a:r>
              <a:rPr lang="en" altLang="zh-CN" sz="1600" dirty="0">
                <a:solidFill>
                  <a:schemeClr val="bg1"/>
                </a:solidFill>
              </a:rPr>
              <a:t>DAG/SQL</a:t>
            </a:r>
            <a:r>
              <a:rPr lang="zh-CN" altLang="en-US" sz="1600" dirty="0">
                <a:solidFill>
                  <a:schemeClr val="bg1"/>
                </a:solidFill>
              </a:rPr>
              <a:t>等方式使操作更简单，更加直观的展示</a:t>
            </a:r>
            <a:r>
              <a:rPr lang="en" altLang="zh-CN" sz="1600" dirty="0">
                <a:solidFill>
                  <a:schemeClr val="bg1"/>
                </a:solidFill>
              </a:rPr>
              <a:t>Catalog</a:t>
            </a:r>
            <a:r>
              <a:rPr lang="zh-CN" altLang="en" sz="1600" dirty="0">
                <a:solidFill>
                  <a:schemeClr val="bg1"/>
                </a:solidFill>
              </a:rPr>
              <a:t>、</a:t>
            </a:r>
            <a:r>
              <a:rPr lang="en" altLang="zh-CN" sz="1600" dirty="0">
                <a:solidFill>
                  <a:schemeClr val="bg1"/>
                </a:solidFill>
              </a:rPr>
              <a:t>Connector</a:t>
            </a:r>
            <a:r>
              <a:rPr lang="zh-CN" altLang="en" sz="1600" dirty="0">
                <a:solidFill>
                  <a:schemeClr val="bg1"/>
                </a:solidFill>
              </a:rPr>
              <a:t>、</a:t>
            </a:r>
            <a:r>
              <a:rPr lang="en" altLang="zh-CN" sz="1600" dirty="0">
                <a:solidFill>
                  <a:schemeClr val="bg1"/>
                </a:solidFill>
              </a:rPr>
              <a:t>Job</a:t>
            </a:r>
            <a:r>
              <a:rPr lang="zh-CN" altLang="en-US" sz="1600" dirty="0">
                <a:solidFill>
                  <a:schemeClr val="bg1"/>
                </a:solidFill>
              </a:rPr>
              <a:t>等；</a:t>
            </a:r>
          </a:p>
          <a:p>
            <a:pPr>
              <a:lnSpc>
                <a:spcPct val="150000"/>
              </a:lnSpc>
            </a:pPr>
            <a:r>
              <a:rPr lang="zh-CN" altLang="en-US" sz="1600" dirty="0">
                <a:solidFill>
                  <a:schemeClr val="bg1"/>
                </a:solidFill>
              </a:rPr>
              <a:t>・接入调度平台，使任务管理更简单</a:t>
            </a:r>
            <a:endParaRPr lang="en-US" altLang="zh-CN" sz="1600" dirty="0">
              <a:solidFill>
                <a:schemeClr val="bg1"/>
              </a:solidFill>
            </a:endParaRPr>
          </a:p>
        </p:txBody>
      </p:sp>
      <p:sp>
        <p:nvSpPr>
          <p:cNvPr id="33" name="矩形 32">
            <a:extLst>
              <a:ext uri="{FF2B5EF4-FFF2-40B4-BE49-F238E27FC236}">
                <a16:creationId xmlns:a16="http://schemas.microsoft.com/office/drawing/2014/main" id="{8FAAC88C-C119-06DF-68CE-A238DED0F649}"/>
              </a:ext>
            </a:extLst>
          </p:cNvPr>
          <p:cNvSpPr/>
          <p:nvPr/>
        </p:nvSpPr>
        <p:spPr>
          <a:xfrm>
            <a:off x="6812418" y="1602287"/>
            <a:ext cx="1569660" cy="369332"/>
          </a:xfrm>
          <a:prstGeom prst="rect">
            <a:avLst/>
          </a:prstGeom>
        </p:spPr>
        <p:txBody>
          <a:bodyPr wrap="none">
            <a:spAutoFit/>
          </a:bodyPr>
          <a:lstStyle/>
          <a:p>
            <a:r>
              <a:rPr lang="zh-CN" altLang="en-US" b="1" dirty="0">
                <a:solidFill>
                  <a:schemeClr val="bg1"/>
                </a:solidFill>
                <a:latin typeface="Avenir-Heavy" panose="02000503020000020003"/>
              </a:rPr>
              <a:t>更多引擎版本</a:t>
            </a:r>
            <a:endParaRPr lang="zh-CN" altLang="en-US" b="1" i="0" dirty="0">
              <a:solidFill>
                <a:schemeClr val="bg1"/>
              </a:solidFill>
              <a:effectLst/>
              <a:latin typeface="Avenir-Heavy" panose="02000503020000020003"/>
            </a:endParaRPr>
          </a:p>
        </p:txBody>
      </p:sp>
      <p:sp>
        <p:nvSpPr>
          <p:cNvPr id="34" name="矩形 33">
            <a:extLst>
              <a:ext uri="{FF2B5EF4-FFF2-40B4-BE49-F238E27FC236}">
                <a16:creationId xmlns:a16="http://schemas.microsoft.com/office/drawing/2014/main" id="{5A30B37A-3F28-B2AF-0A84-9E64F6E1A260}"/>
              </a:ext>
            </a:extLst>
          </p:cNvPr>
          <p:cNvSpPr/>
          <p:nvPr/>
        </p:nvSpPr>
        <p:spPr>
          <a:xfrm>
            <a:off x="1798349" y="1976164"/>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1519B06-93D4-4700-9209-09589676D6AB}"/>
              </a:ext>
            </a:extLst>
          </p:cNvPr>
          <p:cNvSpPr/>
          <p:nvPr/>
        </p:nvSpPr>
        <p:spPr>
          <a:xfrm>
            <a:off x="1798349" y="4162537"/>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A932C01D-88DB-02B9-E53D-C3842A3F7B41}"/>
              </a:ext>
            </a:extLst>
          </p:cNvPr>
          <p:cNvSpPr/>
          <p:nvPr/>
        </p:nvSpPr>
        <p:spPr>
          <a:xfrm>
            <a:off x="6890716" y="1976164"/>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6745678A-BC74-CA07-078C-C88E11987542}"/>
              </a:ext>
            </a:extLst>
          </p:cNvPr>
          <p:cNvSpPr/>
          <p:nvPr/>
        </p:nvSpPr>
        <p:spPr>
          <a:xfrm>
            <a:off x="6982788" y="4162537"/>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7F3A846-70C6-646A-4736-49AA3D3C3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881" y="143582"/>
            <a:ext cx="720133" cy="722669"/>
          </a:xfrm>
          <a:prstGeom prst="rect">
            <a:avLst/>
          </a:prstGeom>
        </p:spPr>
      </p:pic>
    </p:spTree>
    <p:extLst>
      <p:ext uri="{BB962C8B-B14F-4D97-AF65-F5344CB8AC3E}">
        <p14:creationId xmlns:p14="http://schemas.microsoft.com/office/powerpoint/2010/main" val="929706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7" name="文本框 26">
            <a:extLst>
              <a:ext uri="{FF2B5EF4-FFF2-40B4-BE49-F238E27FC236}">
                <a16:creationId xmlns:a16="http://schemas.microsoft.com/office/drawing/2014/main" id="{3F9D8511-BE79-42F0-BD70-1E9243A6B72E}"/>
              </a:ext>
            </a:extLst>
          </p:cNvPr>
          <p:cNvSpPr txBox="1"/>
          <p:nvPr/>
        </p:nvSpPr>
        <p:spPr>
          <a:xfrm>
            <a:off x="3812381" y="2767280"/>
            <a:ext cx="4567237" cy="1323439"/>
          </a:xfrm>
          <a:prstGeom prst="rect">
            <a:avLst/>
          </a:prstGeom>
          <a:noFill/>
        </p:spPr>
        <p:txBody>
          <a:bodyPr wrap="square" rtlCol="0">
            <a:spAutoFit/>
          </a:bodyPr>
          <a:lstStyle/>
          <a:p>
            <a:r>
              <a:rPr lang="en-US" altLang="zh-CN" sz="8000" dirty="0">
                <a:blipFill>
                  <a:blip r:embed="rId6"/>
                  <a:stretch>
                    <a:fillRect/>
                  </a:stretch>
                </a:blipFill>
                <a:latin typeface="Segoe Script" panose="030B0504020000000003" pitchFamily="66" charset="0"/>
                <a:cs typeface="Calibri" panose="020F0502020204030204" pitchFamily="34" charset="0"/>
              </a:rPr>
              <a:t>Thanks</a:t>
            </a:r>
            <a:endParaRPr lang="zh-CN" altLang="en-US" sz="8000" dirty="0">
              <a:blipFill>
                <a:blip r:embed="rId6"/>
                <a:stretch>
                  <a:fillRect/>
                </a:stretch>
              </a:blipFill>
              <a:latin typeface="Segoe Script" panose="030B0504020000000003" pitchFamily="66" charset="0"/>
              <a:cs typeface="Calibri" panose="020F0502020204030204" pitchFamily="34" charset="0"/>
            </a:endParaRPr>
          </a:p>
        </p:txBody>
      </p:sp>
      <p:sp>
        <p:nvSpPr>
          <p:cNvPr id="5" name="Rectangle 2">
            <a:extLst>
              <a:ext uri="{FF2B5EF4-FFF2-40B4-BE49-F238E27FC236}">
                <a16:creationId xmlns:a16="http://schemas.microsoft.com/office/drawing/2014/main" id="{8E435F83-71ED-EDDF-4467-9BB0A685DC1B}"/>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Tree>
    <p:extLst>
      <p:ext uri="{BB962C8B-B14F-4D97-AF65-F5344CB8AC3E}">
        <p14:creationId xmlns:p14="http://schemas.microsoft.com/office/powerpoint/2010/main" val="2443956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圆角 88"/>
          <p:cNvSpPr/>
          <p:nvPr/>
        </p:nvSpPr>
        <p:spPr>
          <a:xfrm>
            <a:off x="0" y="-44039"/>
            <a:ext cx="12192000" cy="6890945"/>
          </a:xfrm>
          <a:prstGeom prst="roundRect">
            <a:avLst>
              <a:gd name="adj" fmla="val 0"/>
            </a:avLst>
          </a:prstGeom>
          <a:solidFill>
            <a:srgbClr val="161C2A"/>
          </a:soli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grpSp>
        <p:nvGrpSpPr>
          <p:cNvPr id="36" name="组合 35"/>
          <p:cNvGrpSpPr/>
          <p:nvPr/>
        </p:nvGrpSpPr>
        <p:grpSpPr>
          <a:xfrm>
            <a:off x="4212894" y="2508368"/>
            <a:ext cx="1183083" cy="279136"/>
            <a:chOff x="9906371" y="3180026"/>
            <a:chExt cx="1990145" cy="469554"/>
          </a:xfrm>
          <a:solidFill>
            <a:schemeClr val="bg1"/>
          </a:solidFill>
        </p:grpSpPr>
        <p:sp>
          <p:nvSpPr>
            <p:cNvPr id="37" name="平行四边形 36"/>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812539" y="2683042"/>
            <a:ext cx="6157482" cy="1491916"/>
            <a:chOff x="2422187" y="2478061"/>
            <a:chExt cx="6157482" cy="1491916"/>
          </a:xfrm>
        </p:grpSpPr>
        <p:sp>
          <p:nvSpPr>
            <p:cNvPr id="63" name="矩形 62"/>
            <p:cNvSpPr/>
            <p:nvPr/>
          </p:nvSpPr>
          <p:spPr>
            <a:xfrm>
              <a:off x="3635946" y="3224018"/>
              <a:ext cx="601266" cy="45719"/>
            </a:xfrm>
            <a:prstGeom prst="rect">
              <a:avLst/>
            </a:prstGeom>
            <a:solidFill>
              <a:srgbClr val="BECDD6">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422187" y="2617139"/>
              <a:ext cx="1213759" cy="1213760"/>
              <a:chOff x="3335150" y="3314633"/>
              <a:chExt cx="1764867" cy="1764868"/>
            </a:xfrm>
          </p:grpSpPr>
          <p:sp>
            <p:nvSpPr>
              <p:cNvPr id="23" name="椭圆 22"/>
              <p:cNvSpPr/>
              <p:nvPr/>
            </p:nvSpPr>
            <p:spPr>
              <a:xfrm>
                <a:off x="3472445" y="3451928"/>
                <a:ext cx="1490277" cy="1490278"/>
              </a:xfrm>
              <a:prstGeom prst="ellipse">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chemeClr val="bg1">
                    <a:alpha val="20000"/>
                  </a:schemeClr>
                </a:outerShdw>
              </a:effectLst>
            </p:spPr>
            <p:txBody>
              <a:bodyPr rot="0" spcFirstLastPara="0" vert="horz" wrap="square" lIns="0" tIns="0" rIns="0" bIns="0" numCol="1" spcCol="0" rtlCol="0" fromWordArt="0" anchor="ctr" anchorCtr="0" forceAA="0" compatLnSpc="1">
                <a:normAutofit/>
              </a:bodyPr>
              <a:lstStyle/>
              <a:p>
                <a:pPr algn="ctr"/>
                <a:r>
                  <a:rPr lang="en-US" altLang="zh-CN" sz="3200" b="1" kern="0" dirty="0">
                    <a:solidFill>
                      <a:srgbClr val="D4DBDF"/>
                    </a:solidFill>
                    <a:latin typeface="+mj-ea"/>
                    <a:ea typeface="+mj-ea"/>
                    <a:cs typeface="Arial" panose="020B0604020202090204" pitchFamily="34" charset="0"/>
                  </a:rPr>
                  <a:t>01</a:t>
                </a:r>
                <a:endParaRPr lang="zh-CN" altLang="en-US" sz="3200" b="1" kern="0" dirty="0">
                  <a:solidFill>
                    <a:srgbClr val="D4DBDF"/>
                  </a:solidFill>
                  <a:latin typeface="+mj-ea"/>
                  <a:ea typeface="+mj-ea"/>
                  <a:cs typeface="Arial" panose="020B0604020202090204" pitchFamily="34" charset="0"/>
                </a:endParaRPr>
              </a:p>
            </p:txBody>
          </p:sp>
          <p:sp>
            <p:nvSpPr>
              <p:cNvPr id="24" name="椭圆 23"/>
              <p:cNvSpPr/>
              <p:nvPr/>
            </p:nvSpPr>
            <p:spPr>
              <a:xfrm>
                <a:off x="3335150" y="3314633"/>
                <a:ext cx="1764867" cy="1764868"/>
              </a:xfrm>
              <a:prstGeom prst="ellipse">
                <a:avLst/>
              </a:prstGeom>
              <a:noFill/>
              <a:ln w="50800">
                <a:solidFill>
                  <a:srgbClr val="739DB4">
                    <a:alpha val="25000"/>
                  </a:srgb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圆角 52"/>
            <p:cNvSpPr/>
            <p:nvPr/>
          </p:nvSpPr>
          <p:spPr>
            <a:xfrm>
              <a:off x="4126832" y="2478061"/>
              <a:ext cx="4452837" cy="1491916"/>
            </a:xfrm>
            <a:prstGeom prst="roundRect">
              <a:avLst/>
            </a:prstGeom>
            <a:solidFill>
              <a:srgbClr val="01C8C1"/>
            </a:solidFill>
            <a:ln w="12700" cap="rnd" cmpd="sng" algn="ctr">
              <a:noFill/>
              <a:prstDash val="solid"/>
              <a:round/>
            </a:ln>
            <a:effectLst>
              <a:outerShdw blurRad="304800" dist="127000" algn="ctr" rotWithShape="0">
                <a:srgbClr val="01C8C1">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54" name="文本框 53"/>
            <p:cNvSpPr txBox="1"/>
            <p:nvPr/>
          </p:nvSpPr>
          <p:spPr>
            <a:xfrm>
              <a:off x="5549344" y="3000655"/>
              <a:ext cx="1607812" cy="492443"/>
            </a:xfrm>
            <a:prstGeom prst="rect">
              <a:avLst/>
            </a:prstGeom>
            <a:noFill/>
          </p:spPr>
          <p:txBody>
            <a:bodyPr wrap="none" lIns="0" tIns="0" rIns="0" bIns="0" rtlCol="0">
              <a:spAutoFit/>
            </a:bodyPr>
            <a:lstStyle/>
            <a:p>
              <a:r>
                <a:rPr lang="en-US" altLang="zh-CN" sz="3200" b="1" dirty="0">
                  <a:solidFill>
                    <a:srgbClr val="24292F"/>
                  </a:solidFill>
                  <a:latin typeface="-apple-system"/>
                </a:rPr>
                <a:t>CDC</a:t>
              </a:r>
              <a:r>
                <a:rPr lang="zh-CN" altLang="en-US" sz="3200" b="1" dirty="0">
                  <a:solidFill>
                    <a:srgbClr val="24292F"/>
                  </a:solidFill>
                  <a:latin typeface="-apple-system"/>
                </a:rPr>
                <a:t> 介绍</a:t>
              </a:r>
              <a:endParaRPr lang="en-US" altLang="zh-CN" sz="3200" b="1" dirty="0">
                <a:solidFill>
                  <a:srgbClr val="24292F"/>
                </a:solidFill>
                <a:latin typeface="-apple-system"/>
              </a:endParaRPr>
            </a:p>
          </p:txBody>
        </p:sp>
      </p:grpSp>
      <p:grpSp>
        <p:nvGrpSpPr>
          <p:cNvPr id="55" name="组合 54"/>
          <p:cNvGrpSpPr/>
          <p:nvPr/>
        </p:nvGrpSpPr>
        <p:grpSpPr>
          <a:xfrm>
            <a:off x="7228468" y="3941457"/>
            <a:ext cx="2607057" cy="615108"/>
            <a:chOff x="9906371" y="3180026"/>
            <a:chExt cx="1990145" cy="469554"/>
          </a:xfrm>
          <a:solidFill>
            <a:srgbClr val="7096AB">
              <a:alpha val="20000"/>
            </a:srgbClr>
          </a:solidFill>
        </p:grpSpPr>
        <p:sp>
          <p:nvSpPr>
            <p:cNvPr id="56" name="平行四边形 5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直角三角形 6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232012" y="147490"/>
            <a:ext cx="2087161" cy="492444"/>
            <a:chOff x="9906371" y="3180026"/>
            <a:chExt cx="1990145" cy="469554"/>
          </a:xfrm>
          <a:solidFill>
            <a:srgbClr val="01C8C1">
              <a:alpha val="20000"/>
            </a:srgbClr>
          </a:solidFill>
        </p:grpSpPr>
        <p:sp>
          <p:nvSpPr>
            <p:cNvPr id="66" name="平行四边形 6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0275576" y="6240463"/>
            <a:ext cx="1836454" cy="433292"/>
            <a:chOff x="9906371" y="3180026"/>
            <a:chExt cx="1990145" cy="469554"/>
          </a:xfrm>
          <a:solidFill>
            <a:schemeClr val="bg1">
              <a:alpha val="12000"/>
            </a:schemeClr>
          </a:solidFill>
        </p:grpSpPr>
        <p:sp>
          <p:nvSpPr>
            <p:cNvPr id="82" name="平行四边形 81"/>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直角三角形 86"/>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直角三角形 87"/>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1064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22" name="文本框 21">
            <a:extLst>
              <a:ext uri="{FF2B5EF4-FFF2-40B4-BE49-F238E27FC236}">
                <a16:creationId xmlns:a16="http://schemas.microsoft.com/office/drawing/2014/main" id="{08521CE4-9711-DC81-B59A-D98A466B7677}"/>
              </a:ext>
            </a:extLst>
          </p:cNvPr>
          <p:cNvSpPr txBox="1"/>
          <p:nvPr/>
        </p:nvSpPr>
        <p:spPr>
          <a:xfrm>
            <a:off x="3238349" y="343031"/>
            <a:ext cx="5715302" cy="523220"/>
          </a:xfrm>
          <a:prstGeom prst="rect">
            <a:avLst/>
          </a:prstGeom>
          <a:noFill/>
        </p:spPr>
        <p:txBody>
          <a:bodyPr wrap="square" rtlCol="0">
            <a:spAutoFit/>
          </a:bodyPr>
          <a:lstStyle/>
          <a:p>
            <a:pPr algn="ctr"/>
            <a:r>
              <a:rPr lang="en-US" altLang="zh-CN" sz="2800" dirty="0">
                <a:solidFill>
                  <a:srgbClr val="F5F5F5"/>
                </a:solidFill>
              </a:rPr>
              <a:t>CDC</a:t>
            </a:r>
            <a:r>
              <a:rPr lang="zh-CN" altLang="en-US" sz="2800" dirty="0">
                <a:solidFill>
                  <a:srgbClr val="F5F5F5"/>
                </a:solidFill>
              </a:rPr>
              <a:t> 概述</a:t>
            </a:r>
          </a:p>
        </p:txBody>
      </p:sp>
      <p:sp>
        <p:nvSpPr>
          <p:cNvPr id="4" name="文本框 3">
            <a:extLst>
              <a:ext uri="{FF2B5EF4-FFF2-40B4-BE49-F238E27FC236}">
                <a16:creationId xmlns:a16="http://schemas.microsoft.com/office/drawing/2014/main" id="{18E4B9E1-B52A-46E6-DDEF-D483A980F6FB}"/>
              </a:ext>
            </a:extLst>
          </p:cNvPr>
          <p:cNvSpPr txBox="1"/>
          <p:nvPr/>
        </p:nvSpPr>
        <p:spPr>
          <a:xfrm>
            <a:off x="810985" y="1206709"/>
            <a:ext cx="3654137" cy="461665"/>
          </a:xfrm>
          <a:prstGeom prst="rect">
            <a:avLst/>
          </a:prstGeom>
          <a:noFill/>
        </p:spPr>
        <p:txBody>
          <a:bodyPr wrap="square" rtlCol="0">
            <a:spAutoFit/>
          </a:bodyPr>
          <a:lstStyle/>
          <a:p>
            <a:r>
              <a:rPr lang="en-US" altLang="zh-CN" sz="2400" dirty="0">
                <a:solidFill>
                  <a:srgbClr val="F5F5F5"/>
                </a:solidFill>
              </a:rPr>
              <a:t>Change</a:t>
            </a:r>
            <a:r>
              <a:rPr lang="zh-CN" altLang="en-US" sz="2400" dirty="0">
                <a:solidFill>
                  <a:srgbClr val="F5F5F5"/>
                </a:solidFill>
              </a:rPr>
              <a:t> </a:t>
            </a:r>
            <a:r>
              <a:rPr lang="en-US" altLang="zh-CN" sz="2400" dirty="0">
                <a:solidFill>
                  <a:srgbClr val="F5F5F5"/>
                </a:solidFill>
              </a:rPr>
              <a:t>Data</a:t>
            </a:r>
            <a:r>
              <a:rPr lang="zh-CN" altLang="en-US" sz="2400" dirty="0">
                <a:solidFill>
                  <a:srgbClr val="F5F5F5"/>
                </a:solidFill>
              </a:rPr>
              <a:t> </a:t>
            </a:r>
            <a:r>
              <a:rPr lang="en-US" altLang="zh-CN" sz="2400" dirty="0">
                <a:solidFill>
                  <a:srgbClr val="F5F5F5"/>
                </a:solidFill>
              </a:rPr>
              <a:t>Capture</a:t>
            </a:r>
            <a:endParaRPr lang="zh-CN" altLang="en-US" sz="2400" dirty="0">
              <a:solidFill>
                <a:srgbClr val="F5F5F5"/>
              </a:solidFill>
            </a:endParaRPr>
          </a:p>
        </p:txBody>
      </p:sp>
      <p:sp>
        <p:nvSpPr>
          <p:cNvPr id="5" name="矩形 4">
            <a:extLst>
              <a:ext uri="{FF2B5EF4-FFF2-40B4-BE49-F238E27FC236}">
                <a16:creationId xmlns:a16="http://schemas.microsoft.com/office/drawing/2014/main" id="{630AB81A-2C1B-76E0-EE2F-AE938CC9D28F}"/>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BDFCBE4-51D3-E2BE-C53F-3CBF0B87BD9D}"/>
              </a:ext>
            </a:extLst>
          </p:cNvPr>
          <p:cNvSpPr txBox="1"/>
          <p:nvPr/>
        </p:nvSpPr>
        <p:spPr>
          <a:xfrm>
            <a:off x="869743" y="2062460"/>
            <a:ext cx="9234956" cy="1200329"/>
          </a:xfrm>
          <a:prstGeom prst="rect">
            <a:avLst/>
          </a:prstGeom>
          <a:noFill/>
        </p:spPr>
        <p:txBody>
          <a:bodyPr wrap="square" rtlCol="0">
            <a:spAutoFit/>
          </a:bodyPr>
          <a:lstStyle/>
          <a:p>
            <a:r>
              <a:rPr lang="zh-CN" altLang="en-US" dirty="0">
                <a:solidFill>
                  <a:srgbClr val="F5F5F5"/>
                </a:solidFill>
              </a:rPr>
              <a:t>变更数据捕获 </a:t>
            </a:r>
            <a:r>
              <a:rPr lang="en-US" altLang="zh-CN" dirty="0">
                <a:solidFill>
                  <a:srgbClr val="F5F5F5"/>
                </a:solidFill>
              </a:rPr>
              <a:t>(</a:t>
            </a:r>
            <a:r>
              <a:rPr lang="en" altLang="zh-CN" dirty="0">
                <a:solidFill>
                  <a:srgbClr val="F5F5F5"/>
                </a:solidFill>
              </a:rPr>
              <a:t>CDC) </a:t>
            </a:r>
            <a:r>
              <a:rPr lang="zh-CN" altLang="en-US" dirty="0">
                <a:solidFill>
                  <a:srgbClr val="F5F5F5"/>
                </a:solidFill>
              </a:rPr>
              <a:t>使用 </a:t>
            </a:r>
            <a:r>
              <a:rPr lang="en" altLang="zh-CN" dirty="0">
                <a:solidFill>
                  <a:srgbClr val="F5F5F5"/>
                </a:solidFill>
              </a:rPr>
              <a:t>Server </a:t>
            </a:r>
            <a:r>
              <a:rPr lang="zh-CN" altLang="en-US" dirty="0">
                <a:solidFill>
                  <a:srgbClr val="F5F5F5"/>
                </a:solidFill>
              </a:rPr>
              <a:t>代理来记录应用于表的插入、更新和删除活动。 这样，就可以按易于使用的关系格式提供这些更改的详细信息。 </a:t>
            </a:r>
            <a:endParaRPr lang="en-US" altLang="zh-CN" dirty="0">
              <a:solidFill>
                <a:srgbClr val="F5F5F5"/>
              </a:solidFill>
            </a:endParaRPr>
          </a:p>
          <a:p>
            <a:r>
              <a:rPr lang="zh-CN" altLang="en-US" dirty="0">
                <a:solidFill>
                  <a:srgbClr val="F5F5F5"/>
                </a:solidFill>
              </a:rPr>
              <a:t>将为修改的行捕获列信息以及将更改应用于目标环境所需的元数据，并将其存储在镜像所跟踪源表的列结构的更改表中。 </a:t>
            </a:r>
          </a:p>
        </p:txBody>
      </p:sp>
      <p:sp>
        <p:nvSpPr>
          <p:cNvPr id="2" name="Rectangle 2">
            <a:extLst>
              <a:ext uri="{FF2B5EF4-FFF2-40B4-BE49-F238E27FC236}">
                <a16:creationId xmlns:a16="http://schemas.microsoft.com/office/drawing/2014/main" id="{5C90C41D-B806-58A0-D7C1-D63E4FD45E9A}"/>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Tree>
    <p:extLst>
      <p:ext uri="{BB962C8B-B14F-4D97-AF65-F5344CB8AC3E}">
        <p14:creationId xmlns:p14="http://schemas.microsoft.com/office/powerpoint/2010/main" val="281543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4" name="文本框 3">
            <a:extLst>
              <a:ext uri="{FF2B5EF4-FFF2-40B4-BE49-F238E27FC236}">
                <a16:creationId xmlns:a16="http://schemas.microsoft.com/office/drawing/2014/main" id="{18E4B9E1-B52A-46E6-DDEF-D483A980F6FB}"/>
              </a:ext>
            </a:extLst>
          </p:cNvPr>
          <p:cNvSpPr txBox="1"/>
          <p:nvPr/>
        </p:nvSpPr>
        <p:spPr>
          <a:xfrm>
            <a:off x="810985" y="1206709"/>
            <a:ext cx="3654137" cy="461665"/>
          </a:xfrm>
          <a:prstGeom prst="rect">
            <a:avLst/>
          </a:prstGeom>
          <a:noFill/>
        </p:spPr>
        <p:txBody>
          <a:bodyPr wrap="square" rtlCol="0">
            <a:spAutoFit/>
          </a:bodyPr>
          <a:lstStyle/>
          <a:p>
            <a:r>
              <a:rPr lang="en-US" altLang="zh-CN" sz="2400" dirty="0">
                <a:solidFill>
                  <a:srgbClr val="F5F5F5"/>
                </a:solidFill>
              </a:rPr>
              <a:t>CDC</a:t>
            </a:r>
            <a:r>
              <a:rPr lang="zh-CN" altLang="en-US" sz="2400" dirty="0">
                <a:solidFill>
                  <a:srgbClr val="F5F5F5"/>
                </a:solidFill>
              </a:rPr>
              <a:t> 使用场景</a:t>
            </a:r>
          </a:p>
        </p:txBody>
      </p:sp>
      <p:sp>
        <p:nvSpPr>
          <p:cNvPr id="5" name="矩形 4">
            <a:extLst>
              <a:ext uri="{FF2B5EF4-FFF2-40B4-BE49-F238E27FC236}">
                <a16:creationId xmlns:a16="http://schemas.microsoft.com/office/drawing/2014/main" id="{630AB81A-2C1B-76E0-EE2F-AE938CC9D28F}"/>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2">
            <a:extLst>
              <a:ext uri="{FF2B5EF4-FFF2-40B4-BE49-F238E27FC236}">
                <a16:creationId xmlns:a16="http://schemas.microsoft.com/office/drawing/2014/main" id="{5C90C41D-B806-58A0-D7C1-D63E4FD45E9A}"/>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
        <p:nvSpPr>
          <p:cNvPr id="3" name="矩形 2">
            <a:extLst>
              <a:ext uri="{FF2B5EF4-FFF2-40B4-BE49-F238E27FC236}">
                <a16:creationId xmlns:a16="http://schemas.microsoft.com/office/drawing/2014/main" id="{67058234-0BA5-D60F-12A0-1F121CC95E52}"/>
              </a:ext>
            </a:extLst>
          </p:cNvPr>
          <p:cNvSpPr/>
          <p:nvPr/>
        </p:nvSpPr>
        <p:spPr>
          <a:xfrm>
            <a:off x="700816" y="2127515"/>
            <a:ext cx="5715302" cy="1156407"/>
          </a:xfrm>
          <a:prstGeom prst="rect">
            <a:avLst/>
          </a:prstGeom>
        </p:spPr>
        <p:txBody>
          <a:bodyPr wrap="square">
            <a:spAutoFit/>
          </a:bodyPr>
          <a:lstStyle/>
          <a:p>
            <a:pPr>
              <a:lnSpc>
                <a:spcPct val="150000"/>
              </a:lnSpc>
            </a:pPr>
            <a:r>
              <a:rPr lang="zh-CN" altLang="en-US" sz="1600" dirty="0">
                <a:solidFill>
                  <a:schemeClr val="bg1"/>
                </a:solidFill>
              </a:rPr>
              <a:t>・异构数据库之间的数据同步或备份 </a:t>
            </a:r>
            <a:r>
              <a:rPr lang="en-US" altLang="zh-CN" sz="1600" dirty="0">
                <a:solidFill>
                  <a:schemeClr val="bg1"/>
                </a:solidFill>
              </a:rPr>
              <a:t>/ </a:t>
            </a:r>
            <a:r>
              <a:rPr lang="zh-CN" altLang="en-US" sz="1600" dirty="0">
                <a:solidFill>
                  <a:schemeClr val="bg1"/>
                </a:solidFill>
              </a:rPr>
              <a:t>建立数据分析计算平台</a:t>
            </a:r>
            <a:endParaRPr lang="en-US" altLang="zh-CN" sz="1600" dirty="0">
              <a:solidFill>
                <a:schemeClr val="bg1"/>
              </a:solidFill>
            </a:endParaRPr>
          </a:p>
          <a:p>
            <a:pPr>
              <a:lnSpc>
                <a:spcPct val="150000"/>
              </a:lnSpc>
            </a:pPr>
            <a:r>
              <a:rPr lang="zh-CN" altLang="en-US" sz="1600" dirty="0">
                <a:solidFill>
                  <a:schemeClr val="bg1"/>
                </a:solidFill>
              </a:rPr>
              <a:t>・微服务之间共享数据状态</a:t>
            </a:r>
            <a:endParaRPr lang="en-US" altLang="zh-CN" sz="1600" dirty="0">
              <a:solidFill>
                <a:schemeClr val="bg1"/>
              </a:solidFill>
            </a:endParaRPr>
          </a:p>
          <a:p>
            <a:pPr>
              <a:lnSpc>
                <a:spcPct val="150000"/>
              </a:lnSpc>
            </a:pPr>
            <a:r>
              <a:rPr lang="zh-CN" altLang="en-US" sz="1600" dirty="0">
                <a:solidFill>
                  <a:schemeClr val="bg1"/>
                </a:solidFill>
              </a:rPr>
              <a:t>・更新缓存 </a:t>
            </a:r>
            <a:r>
              <a:rPr lang="en-US" altLang="zh-CN" sz="1600" dirty="0">
                <a:solidFill>
                  <a:schemeClr val="bg1"/>
                </a:solidFill>
              </a:rPr>
              <a:t>/ </a:t>
            </a:r>
            <a:r>
              <a:rPr lang="en" altLang="zh-CN" sz="1600" dirty="0">
                <a:solidFill>
                  <a:schemeClr val="bg1"/>
                </a:solidFill>
              </a:rPr>
              <a:t>CQRS</a:t>
            </a:r>
            <a:r>
              <a:rPr lang="zh-CN" altLang="en-US" sz="1600" dirty="0">
                <a:solidFill>
                  <a:schemeClr val="bg1"/>
                </a:solidFill>
              </a:rPr>
              <a:t>（读写分离）</a:t>
            </a:r>
            <a:r>
              <a:rPr lang="en" altLang="zh-CN" sz="1600" dirty="0">
                <a:solidFill>
                  <a:schemeClr val="bg1"/>
                </a:solidFill>
              </a:rPr>
              <a:t> </a:t>
            </a:r>
            <a:r>
              <a:rPr lang="zh-CN" altLang="en-US" sz="1600" dirty="0">
                <a:solidFill>
                  <a:schemeClr val="bg1"/>
                </a:solidFill>
              </a:rPr>
              <a:t>的 </a:t>
            </a:r>
            <a:r>
              <a:rPr lang="en" altLang="zh-CN" sz="1600" dirty="0">
                <a:solidFill>
                  <a:schemeClr val="bg1"/>
                </a:solidFill>
              </a:rPr>
              <a:t>Query </a:t>
            </a:r>
            <a:r>
              <a:rPr lang="zh-CN" altLang="en-US" sz="1600" dirty="0">
                <a:solidFill>
                  <a:schemeClr val="bg1"/>
                </a:solidFill>
              </a:rPr>
              <a:t>视图更新</a:t>
            </a:r>
            <a:endParaRPr lang="en-US" altLang="zh-CN" sz="1600" dirty="0">
              <a:solidFill>
                <a:schemeClr val="bg1"/>
              </a:solidFill>
            </a:endParaRPr>
          </a:p>
        </p:txBody>
      </p:sp>
    </p:spTree>
    <p:extLst>
      <p:ext uri="{BB962C8B-B14F-4D97-AF65-F5344CB8AC3E}">
        <p14:creationId xmlns:p14="http://schemas.microsoft.com/office/powerpoint/2010/main" val="997977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圆角 88"/>
          <p:cNvSpPr/>
          <p:nvPr/>
        </p:nvSpPr>
        <p:spPr>
          <a:xfrm>
            <a:off x="0" y="-44039"/>
            <a:ext cx="12192000" cy="6890945"/>
          </a:xfrm>
          <a:prstGeom prst="roundRect">
            <a:avLst>
              <a:gd name="adj" fmla="val 0"/>
            </a:avLst>
          </a:prstGeom>
          <a:solidFill>
            <a:srgbClr val="161C2A"/>
          </a:soli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grpSp>
        <p:nvGrpSpPr>
          <p:cNvPr id="36" name="组合 35"/>
          <p:cNvGrpSpPr/>
          <p:nvPr/>
        </p:nvGrpSpPr>
        <p:grpSpPr>
          <a:xfrm>
            <a:off x="4212894" y="2508368"/>
            <a:ext cx="1183083" cy="279136"/>
            <a:chOff x="9906371" y="3180026"/>
            <a:chExt cx="1990145" cy="469554"/>
          </a:xfrm>
          <a:solidFill>
            <a:schemeClr val="bg1"/>
          </a:solidFill>
        </p:grpSpPr>
        <p:sp>
          <p:nvSpPr>
            <p:cNvPr id="37" name="平行四边形 36"/>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812539" y="2683042"/>
            <a:ext cx="6157482" cy="1491916"/>
            <a:chOff x="2422187" y="2478061"/>
            <a:chExt cx="6157482" cy="1491916"/>
          </a:xfrm>
        </p:grpSpPr>
        <p:sp>
          <p:nvSpPr>
            <p:cNvPr id="63" name="矩形 62"/>
            <p:cNvSpPr/>
            <p:nvPr/>
          </p:nvSpPr>
          <p:spPr>
            <a:xfrm>
              <a:off x="3635946" y="3224018"/>
              <a:ext cx="601266" cy="45719"/>
            </a:xfrm>
            <a:prstGeom prst="rect">
              <a:avLst/>
            </a:prstGeom>
            <a:solidFill>
              <a:srgbClr val="BECDD6">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422187" y="2617139"/>
              <a:ext cx="1213759" cy="1213760"/>
              <a:chOff x="3335150" y="3314633"/>
              <a:chExt cx="1764867" cy="1764868"/>
            </a:xfrm>
          </p:grpSpPr>
          <p:sp>
            <p:nvSpPr>
              <p:cNvPr id="23" name="椭圆 22"/>
              <p:cNvSpPr/>
              <p:nvPr/>
            </p:nvSpPr>
            <p:spPr>
              <a:xfrm>
                <a:off x="3472445" y="3451928"/>
                <a:ext cx="1490277" cy="1490278"/>
              </a:xfrm>
              <a:prstGeom prst="ellipse">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chemeClr val="bg1">
                    <a:alpha val="20000"/>
                  </a:schemeClr>
                </a:outerShdw>
              </a:effectLst>
            </p:spPr>
            <p:txBody>
              <a:bodyPr rot="0" spcFirstLastPara="0" vert="horz" wrap="square" lIns="0" tIns="0" rIns="0" bIns="0" numCol="1" spcCol="0" rtlCol="0" fromWordArt="0" anchor="ctr" anchorCtr="0" forceAA="0" compatLnSpc="1">
                <a:normAutofit/>
              </a:bodyPr>
              <a:lstStyle/>
              <a:p>
                <a:pPr algn="ctr"/>
                <a:r>
                  <a:rPr lang="en-US" altLang="zh-CN" sz="3200" b="1" kern="0" dirty="0">
                    <a:solidFill>
                      <a:srgbClr val="D4DBDF"/>
                    </a:solidFill>
                    <a:latin typeface="+mj-ea"/>
                    <a:ea typeface="+mj-ea"/>
                    <a:cs typeface="Arial" panose="020B0604020202090204" pitchFamily="34" charset="0"/>
                  </a:rPr>
                  <a:t>02</a:t>
                </a:r>
                <a:endParaRPr lang="zh-CN" altLang="en-US" sz="3200" b="1" kern="0" dirty="0">
                  <a:solidFill>
                    <a:srgbClr val="D4DBDF"/>
                  </a:solidFill>
                  <a:latin typeface="+mj-ea"/>
                  <a:ea typeface="+mj-ea"/>
                  <a:cs typeface="Arial" panose="020B0604020202090204" pitchFamily="34" charset="0"/>
                </a:endParaRPr>
              </a:p>
            </p:txBody>
          </p:sp>
          <p:sp>
            <p:nvSpPr>
              <p:cNvPr id="24" name="椭圆 23"/>
              <p:cNvSpPr/>
              <p:nvPr/>
            </p:nvSpPr>
            <p:spPr>
              <a:xfrm>
                <a:off x="3335150" y="3314633"/>
                <a:ext cx="1764867" cy="1764868"/>
              </a:xfrm>
              <a:prstGeom prst="ellipse">
                <a:avLst/>
              </a:prstGeom>
              <a:noFill/>
              <a:ln w="50800">
                <a:solidFill>
                  <a:srgbClr val="739DB4">
                    <a:alpha val="25000"/>
                  </a:srgb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圆角 52"/>
            <p:cNvSpPr/>
            <p:nvPr/>
          </p:nvSpPr>
          <p:spPr>
            <a:xfrm>
              <a:off x="4126832" y="2478061"/>
              <a:ext cx="4452837" cy="1491916"/>
            </a:xfrm>
            <a:prstGeom prst="roundRect">
              <a:avLst/>
            </a:prstGeom>
            <a:solidFill>
              <a:srgbClr val="01C8C1"/>
            </a:solidFill>
            <a:ln w="12700" cap="rnd" cmpd="sng" algn="ctr">
              <a:noFill/>
              <a:prstDash val="solid"/>
              <a:round/>
            </a:ln>
            <a:effectLst>
              <a:outerShdw blurRad="304800" dist="127000" algn="ctr" rotWithShape="0">
                <a:srgbClr val="01C8C1">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54" name="文本框 53"/>
            <p:cNvSpPr txBox="1"/>
            <p:nvPr/>
          </p:nvSpPr>
          <p:spPr>
            <a:xfrm>
              <a:off x="4925330" y="2977796"/>
              <a:ext cx="2521524" cy="492443"/>
            </a:xfrm>
            <a:prstGeom prst="rect">
              <a:avLst/>
            </a:prstGeom>
            <a:noFill/>
          </p:spPr>
          <p:txBody>
            <a:bodyPr wrap="none" lIns="0" tIns="0" rIns="0" bIns="0" rtlCol="0">
              <a:spAutoFit/>
            </a:bodyPr>
            <a:lstStyle/>
            <a:p>
              <a:r>
                <a:rPr lang="zh-CN" altLang="en-US" sz="3200" b="1" dirty="0">
                  <a:solidFill>
                    <a:srgbClr val="24292F"/>
                  </a:solidFill>
                  <a:latin typeface="-apple-system"/>
                </a:rPr>
                <a:t>现有 </a:t>
              </a:r>
              <a:r>
                <a:rPr lang="en-US" altLang="zh-CN" sz="3200" b="1" dirty="0">
                  <a:solidFill>
                    <a:srgbClr val="24292F"/>
                  </a:solidFill>
                  <a:latin typeface="-apple-system"/>
                </a:rPr>
                <a:t>CDC</a:t>
              </a:r>
              <a:r>
                <a:rPr lang="zh-CN" altLang="en-US" sz="3200" b="1" dirty="0">
                  <a:solidFill>
                    <a:srgbClr val="24292F"/>
                  </a:solidFill>
                  <a:latin typeface="-apple-system"/>
                </a:rPr>
                <a:t> 痛点</a:t>
              </a:r>
              <a:endParaRPr lang="en-US" altLang="zh-CN" sz="3200" b="1" dirty="0">
                <a:solidFill>
                  <a:srgbClr val="24292F"/>
                </a:solidFill>
                <a:latin typeface="-apple-system"/>
              </a:endParaRPr>
            </a:p>
          </p:txBody>
        </p:sp>
      </p:grpSp>
      <p:grpSp>
        <p:nvGrpSpPr>
          <p:cNvPr id="55" name="组合 54"/>
          <p:cNvGrpSpPr/>
          <p:nvPr/>
        </p:nvGrpSpPr>
        <p:grpSpPr>
          <a:xfrm>
            <a:off x="7228468" y="3941457"/>
            <a:ext cx="2607057" cy="615108"/>
            <a:chOff x="9906371" y="3180026"/>
            <a:chExt cx="1990145" cy="469554"/>
          </a:xfrm>
          <a:solidFill>
            <a:srgbClr val="7096AB">
              <a:alpha val="20000"/>
            </a:srgbClr>
          </a:solidFill>
        </p:grpSpPr>
        <p:sp>
          <p:nvSpPr>
            <p:cNvPr id="56" name="平行四边形 5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直角三角形 6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232012" y="147490"/>
            <a:ext cx="2087161" cy="492444"/>
            <a:chOff x="9906371" y="3180026"/>
            <a:chExt cx="1990145" cy="469554"/>
          </a:xfrm>
          <a:solidFill>
            <a:srgbClr val="01C8C1">
              <a:alpha val="20000"/>
            </a:srgbClr>
          </a:solidFill>
        </p:grpSpPr>
        <p:sp>
          <p:nvSpPr>
            <p:cNvPr id="66" name="平行四边形 6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0275576" y="6240463"/>
            <a:ext cx="1836454" cy="433292"/>
            <a:chOff x="9906371" y="3180026"/>
            <a:chExt cx="1990145" cy="469554"/>
          </a:xfrm>
          <a:solidFill>
            <a:schemeClr val="bg1">
              <a:alpha val="12000"/>
            </a:schemeClr>
          </a:solidFill>
        </p:grpSpPr>
        <p:sp>
          <p:nvSpPr>
            <p:cNvPr id="82" name="平行四边形 81"/>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直角三角形 86"/>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直角三角形 87"/>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3654137" cy="461665"/>
          </a:xfrm>
          <a:prstGeom prst="rect">
            <a:avLst/>
          </a:prstGeom>
          <a:noFill/>
        </p:spPr>
        <p:txBody>
          <a:bodyPr wrap="square" rtlCol="0">
            <a:spAutoFit/>
          </a:bodyPr>
          <a:lstStyle/>
          <a:p>
            <a:r>
              <a:rPr lang="zh-CN" altLang="en-US" sz="2400" dirty="0">
                <a:solidFill>
                  <a:srgbClr val="F5F5F5"/>
                </a:solidFill>
              </a:rPr>
              <a:t>现有</a:t>
            </a:r>
            <a:r>
              <a:rPr lang="en-US" altLang="zh-CN" sz="2400" dirty="0">
                <a:solidFill>
                  <a:srgbClr val="F5F5F5"/>
                </a:solidFill>
              </a:rPr>
              <a:t>CDC</a:t>
            </a:r>
            <a:r>
              <a:rPr lang="zh-CN" altLang="en-US" sz="2400" dirty="0">
                <a:solidFill>
                  <a:srgbClr val="F5F5F5"/>
                </a:solidFill>
              </a:rPr>
              <a:t> 组件</a:t>
            </a: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a:extLst>
              <a:ext uri="{FF2B5EF4-FFF2-40B4-BE49-F238E27FC236}">
                <a16:creationId xmlns:a16="http://schemas.microsoft.com/office/drawing/2014/main" id="{C77DA275-BC3F-0BF5-F633-FD42861662A3}"/>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2" name="图片 1">
            <a:extLst>
              <a:ext uri="{FF2B5EF4-FFF2-40B4-BE49-F238E27FC236}">
                <a16:creationId xmlns:a16="http://schemas.microsoft.com/office/drawing/2014/main" id="{E611C3A6-FB27-9E02-F3D8-764210114AA6}"/>
              </a:ext>
            </a:extLst>
          </p:cNvPr>
          <p:cNvPicPr>
            <a:picLocks noChangeAspect="1"/>
          </p:cNvPicPr>
          <p:nvPr/>
        </p:nvPicPr>
        <p:blipFill>
          <a:blip r:embed="rId6"/>
          <a:stretch>
            <a:fillRect/>
          </a:stretch>
        </p:blipFill>
        <p:spPr>
          <a:xfrm>
            <a:off x="2209800" y="2213366"/>
            <a:ext cx="7772400" cy="2431267"/>
          </a:xfrm>
          <a:prstGeom prst="rect">
            <a:avLst/>
          </a:prstGeom>
        </p:spPr>
      </p:pic>
    </p:spTree>
    <p:extLst>
      <p:ext uri="{BB962C8B-B14F-4D97-AF65-F5344CB8AC3E}">
        <p14:creationId xmlns:p14="http://schemas.microsoft.com/office/powerpoint/2010/main" val="242636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3654137" cy="461665"/>
          </a:xfrm>
          <a:prstGeom prst="rect">
            <a:avLst/>
          </a:prstGeom>
          <a:noFill/>
        </p:spPr>
        <p:txBody>
          <a:bodyPr wrap="square" rtlCol="0">
            <a:spAutoFit/>
          </a:bodyPr>
          <a:lstStyle/>
          <a:p>
            <a:r>
              <a:rPr lang="zh-CN" altLang="en-US" sz="2400" dirty="0">
                <a:solidFill>
                  <a:srgbClr val="F5F5F5"/>
                </a:solidFill>
              </a:rPr>
              <a:t>单表配置</a:t>
            </a: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a:extLst>
              <a:ext uri="{FF2B5EF4-FFF2-40B4-BE49-F238E27FC236}">
                <a16:creationId xmlns:a16="http://schemas.microsoft.com/office/drawing/2014/main" id="{C77DA275-BC3F-0BF5-F633-FD42861662A3}"/>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7" name="图片 6">
            <a:extLst>
              <a:ext uri="{FF2B5EF4-FFF2-40B4-BE49-F238E27FC236}">
                <a16:creationId xmlns:a16="http://schemas.microsoft.com/office/drawing/2014/main" id="{B2EA2EAA-7340-A72F-7D51-9806AA6641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1119" y="2200561"/>
            <a:ext cx="7772400" cy="3893805"/>
          </a:xfrm>
          <a:prstGeom prst="rect">
            <a:avLst/>
          </a:prstGeom>
        </p:spPr>
      </p:pic>
    </p:spTree>
    <p:extLst>
      <p:ext uri="{BB962C8B-B14F-4D97-AF65-F5344CB8AC3E}">
        <p14:creationId xmlns:p14="http://schemas.microsoft.com/office/powerpoint/2010/main" val="3909640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5122676" cy="461665"/>
          </a:xfrm>
          <a:prstGeom prst="rect">
            <a:avLst/>
          </a:prstGeom>
          <a:noFill/>
        </p:spPr>
        <p:txBody>
          <a:bodyPr wrap="square" rtlCol="0">
            <a:spAutoFit/>
          </a:bodyPr>
          <a:lstStyle/>
          <a:p>
            <a:r>
              <a:rPr lang="zh-CN" altLang="en-US" sz="2400" dirty="0">
                <a:solidFill>
                  <a:srgbClr val="F5F5F5"/>
                </a:solidFill>
              </a:rPr>
              <a:t>不支持 </a:t>
            </a:r>
            <a:r>
              <a:rPr lang="en-US" altLang="zh-CN" sz="2400" dirty="0">
                <a:solidFill>
                  <a:srgbClr val="F5F5F5"/>
                </a:solidFill>
              </a:rPr>
              <a:t>Schema</a:t>
            </a:r>
            <a:r>
              <a:rPr lang="zh-CN" altLang="en-US" sz="2400" dirty="0">
                <a:solidFill>
                  <a:srgbClr val="F5F5F5"/>
                </a:solidFill>
              </a:rPr>
              <a:t> </a:t>
            </a:r>
            <a:r>
              <a:rPr lang="en-US" altLang="zh-CN" sz="2400" dirty="0">
                <a:solidFill>
                  <a:srgbClr val="F5F5F5"/>
                </a:solidFill>
              </a:rPr>
              <a:t>Evolution</a:t>
            </a:r>
            <a:endParaRPr lang="zh-CN" altLang="en-US" sz="2400" dirty="0">
              <a:solidFill>
                <a:srgbClr val="F5F5F5"/>
              </a:solidFill>
            </a:endParaRP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a:extLst>
              <a:ext uri="{FF2B5EF4-FFF2-40B4-BE49-F238E27FC236}">
                <a16:creationId xmlns:a16="http://schemas.microsoft.com/office/drawing/2014/main" id="{C77DA275-BC3F-0BF5-F633-FD42861662A3}"/>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5" name="图片 4">
            <a:extLst>
              <a:ext uri="{FF2B5EF4-FFF2-40B4-BE49-F238E27FC236}">
                <a16:creationId xmlns:a16="http://schemas.microsoft.com/office/drawing/2014/main" id="{349C5FFE-3887-5156-2362-0A701EE01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1119" y="1979341"/>
            <a:ext cx="7772400" cy="3893805"/>
          </a:xfrm>
          <a:prstGeom prst="rect">
            <a:avLst/>
          </a:prstGeom>
        </p:spPr>
      </p:pic>
    </p:spTree>
    <p:extLst>
      <p:ext uri="{BB962C8B-B14F-4D97-AF65-F5344CB8AC3E}">
        <p14:creationId xmlns:p14="http://schemas.microsoft.com/office/powerpoint/2010/main" val="2667828728"/>
      </p:ext>
    </p:extLst>
  </p:cSld>
  <p:clrMapOvr>
    <a:masterClrMapping/>
  </p:clrMapOvr>
</p:sld>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3CA798"/>
      </a:accent1>
      <a:accent2>
        <a:srgbClr val="53B4C4"/>
      </a:accent2>
      <a:accent3>
        <a:srgbClr val="28939E"/>
      </a:accent3>
      <a:accent4>
        <a:srgbClr val="2F6D80"/>
      </a:accent4>
      <a:accent5>
        <a:srgbClr val="818D96"/>
      </a:accent5>
      <a:accent6>
        <a:srgbClr val="525252"/>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3CA798"/>
    </a:accent1>
    <a:accent2>
      <a:srgbClr val="53B4C4"/>
    </a:accent2>
    <a:accent3>
      <a:srgbClr val="28939E"/>
    </a:accent3>
    <a:accent4>
      <a:srgbClr val="2F6D80"/>
    </a:accent4>
    <a:accent5>
      <a:srgbClr val="818D96"/>
    </a:accent5>
    <a:accent6>
      <a:srgbClr val="525252"/>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10272</TotalTime>
  <Words>990</Words>
  <Application>Microsoft Macintosh PowerPoint</Application>
  <PresentationFormat>宽屏</PresentationFormat>
  <Paragraphs>101</Paragraphs>
  <Slides>22</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-apple-system</vt:lpstr>
      <vt:lpstr>微软雅黑</vt:lpstr>
      <vt:lpstr>arial</vt:lpstr>
      <vt:lpstr>arial</vt:lpstr>
      <vt:lpstr>Avenir-Heavy</vt:lpstr>
      <vt:lpstr>Calibri</vt:lpstr>
      <vt:lpstr>Optima-Regular</vt:lpstr>
      <vt:lpstr>Segoe Script</vt:lpstr>
      <vt:lpstr>Ubuntu</vt:lpstr>
      <vt:lpstr>主题5</vt:lpstr>
      <vt:lpstr>Apache SeaTunnel CDC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Microsoft Office User</cp:lastModifiedBy>
  <cp:revision>155</cp:revision>
  <cp:lastPrinted>2022-01-18T04:25:02Z</cp:lastPrinted>
  <dcterms:created xsi:type="dcterms:W3CDTF">2022-01-18T04:25:02Z</dcterms:created>
  <dcterms:modified xsi:type="dcterms:W3CDTF">2023-03-10T06:57:51Z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2052-3.6.0.5672</vt:lpwstr>
  </property>
</Properties>
</file>